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6" r:id="rId6"/>
    <p:sldId id="269" r:id="rId7"/>
    <p:sldId id="270" r:id="rId8"/>
    <p:sldId id="267" r:id="rId9"/>
    <p:sldId id="271" r:id="rId10"/>
    <p:sldId id="260" r:id="rId11"/>
    <p:sldId id="263" r:id="rId12"/>
    <p:sldId id="261" r:id="rId13"/>
    <p:sldId id="264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Żukowski" initials="DŻ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Styl z motywem 2 — Ak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 z motywem 2 — Ak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 z motywem 2 — Ak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/>
    <p:restoredTop sz="94643"/>
  </p:normalViewPr>
  <p:slideViewPr>
    <p:cSldViewPr snapToGrid="0" snapToObjects="1">
      <p:cViewPr varScale="1">
        <p:scale>
          <a:sx n="95" d="100"/>
          <a:sy n="95" d="100"/>
        </p:scale>
        <p:origin x="184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8" Type="http://schemas.openxmlformats.org/officeDocument/2006/relationships/slide" Target="slides/slide7.xml"/><Relationship Id="rId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7" Type="http://schemas.openxmlformats.org/officeDocument/2006/relationships/slide" Target="slides/slide6.xml"/><Relationship Id="rId20" Type="http://schemas.openxmlformats.org/officeDocument/2006/relationships/theme" Target="theme/theme1.xml"/><Relationship Id="rId1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ustomXml" Target="../customXml/item3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CD914-0B9C-274C-A38C-EADBACDD32E0}" type="datetimeFigureOut">
              <a:rPr lang="pl-PL" smtClean="0"/>
              <a:t>20.05.2015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72C5F-D988-CB4D-9051-41F362CA8FB4}" type="slidenum">
              <a:rPr lang="pl-PL" smtClean="0"/>
              <a:t>‹nr›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7951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tat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.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5/20/15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Przeciągnij obraz na symbol zastępczy lub kliknij ikonę, aby go dodać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22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edyt. styl wz. tyt.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rka.sejm.gov.pl/opinie7.nsf/nazwa/2604_u/$file/2604_u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hyperlink" Target="mailto:daniel@fen.p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4" Type="http://schemas.openxmlformats.org/officeDocument/2006/relationships/image" Target="../media/image16.gif"/><Relationship Id="rId5" Type="http://schemas.openxmlformats.org/officeDocument/2006/relationships/image" Target="../media/image17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Zasilanie awaryjne.</a:t>
            </a:r>
            <a:br>
              <a:rPr lang="pl-PL" dirty="0" smtClean="0"/>
            </a:br>
            <a:r>
              <a:rPr lang="pl-PL" dirty="0" smtClean="0"/>
              <a:t>Nie tylko </a:t>
            </a:r>
            <a:r>
              <a:rPr lang="pl-PL" dirty="0" err="1" smtClean="0"/>
              <a:t>UPSy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Daniel Żukowski – Fen – 20.05.2015</a:t>
            </a:r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Inwertery PV. Czym są?</a:t>
            </a:r>
            <a:endParaRPr lang="pl-PL" dirty="0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26688" cy="4422310"/>
          </a:xfrm>
        </p:spPr>
        <p:txBody>
          <a:bodyPr>
            <a:normAutofit/>
          </a:bodyPr>
          <a:lstStyle/>
          <a:p>
            <a:r>
              <a:rPr lang="pl-PL" dirty="0" smtClean="0"/>
              <a:t>Kluczowy element, jego sprawność decyduje o ilości wyprodukowanej energii</a:t>
            </a:r>
          </a:p>
          <a:p>
            <a:r>
              <a:rPr lang="pl-PL" dirty="0" smtClean="0"/>
              <a:t>Steruje pracą całego systemu fotowoltaicznego</a:t>
            </a:r>
          </a:p>
          <a:p>
            <a:r>
              <a:rPr lang="pl-PL" dirty="0" smtClean="0"/>
              <a:t>Zmienia prąd stały w prąd zmienny</a:t>
            </a:r>
          </a:p>
          <a:p>
            <a:r>
              <a:rPr lang="pl-PL" dirty="0" smtClean="0"/>
              <a:t>Dostarcza wyprodukowany prąd do sieci elektroenergetycznej</a:t>
            </a:r>
          </a:p>
          <a:p>
            <a:r>
              <a:rPr lang="pl-PL" dirty="0" smtClean="0"/>
              <a:t>Odłącza napięcie w przypadku awarii sieci elektroenergetycznej</a:t>
            </a:r>
          </a:p>
          <a:p>
            <a:endParaRPr lang="pl-PL" dirty="0" smtClean="0"/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72402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effectLst>
            <a:softEdge rad="177800"/>
          </a:effectLst>
        </p:spPr>
        <p:txBody>
          <a:bodyPr/>
          <a:lstStyle/>
          <a:p>
            <a:r>
              <a:rPr lang="pl-PL" dirty="0" smtClean="0"/>
              <a:t>Schemat blokowy inwertera PV</a:t>
            </a:r>
            <a:endParaRPr lang="pl-PL" dirty="0"/>
          </a:p>
        </p:txBody>
      </p:sp>
      <p:pic>
        <p:nvPicPr>
          <p:cNvPr id="4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1658901"/>
            <a:ext cx="8248096" cy="4425530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reflection stA="45000" endPos="4000" dir="5400000" sy="-100000" algn="bl" rotWithShape="0"/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80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Ustawa </a:t>
            </a:r>
            <a:r>
              <a:rPr lang="pl-PL" dirty="0" err="1" smtClean="0"/>
              <a:t>prosumencka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422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Zasady wykorzystania OZE reguluje Ustawa z dnia 20 lutego 2015 roku o Odnawialnych Źródłach Energii [</a:t>
            </a:r>
            <a:r>
              <a:rPr lang="pl-PL" dirty="0" err="1" smtClean="0"/>
              <a:t>Dz.U</a:t>
            </a:r>
            <a:r>
              <a:rPr lang="pl-PL" dirty="0" smtClean="0"/>
              <a:t>. poz. 478]</a:t>
            </a:r>
          </a:p>
          <a:p>
            <a:r>
              <a:rPr lang="pl-PL" dirty="0" smtClean="0"/>
              <a:t>Istotne</a:t>
            </a:r>
          </a:p>
          <a:p>
            <a:pPr lvl="1"/>
            <a:r>
              <a:rPr lang="pl-PL" dirty="0" smtClean="0"/>
              <a:t>Program rusza od 01.01.2016</a:t>
            </a:r>
          </a:p>
          <a:p>
            <a:pPr lvl="1"/>
            <a:r>
              <a:rPr lang="pl-PL" dirty="0" smtClean="0"/>
              <a:t>Taryfa gwarantowana (TG) przez 15 lat</a:t>
            </a:r>
          </a:p>
          <a:p>
            <a:pPr lvl="1"/>
            <a:r>
              <a:rPr lang="pl-PL" dirty="0"/>
              <a:t>T</a:t>
            </a:r>
            <a:r>
              <a:rPr lang="pl-PL" dirty="0" smtClean="0"/>
              <a:t>G dla </a:t>
            </a:r>
            <a:r>
              <a:rPr lang="pl-PL" dirty="0" err="1" smtClean="0"/>
              <a:t>mikroinstalacji</a:t>
            </a:r>
            <a:r>
              <a:rPr lang="pl-PL" dirty="0" smtClean="0"/>
              <a:t> do 3KVA ~ 0,75gr / kWh</a:t>
            </a:r>
          </a:p>
          <a:p>
            <a:pPr lvl="1"/>
            <a:r>
              <a:rPr lang="pl-PL" dirty="0"/>
              <a:t>T</a:t>
            </a:r>
            <a:r>
              <a:rPr lang="pl-PL" dirty="0" smtClean="0"/>
              <a:t>G dla </a:t>
            </a:r>
            <a:r>
              <a:rPr lang="pl-PL" dirty="0" err="1" smtClean="0"/>
              <a:t>mikroinstalacji</a:t>
            </a:r>
            <a:r>
              <a:rPr lang="pl-PL" dirty="0" smtClean="0"/>
              <a:t> do 10KVA ~ 0,65gr / kWh</a:t>
            </a:r>
          </a:p>
          <a:p>
            <a:pPr lvl="1"/>
            <a:r>
              <a:rPr lang="pl-PL" dirty="0" smtClean="0"/>
              <a:t>Potrzebny certyfikat Urzędu Dozoru Technicznego (dla instalatora)</a:t>
            </a:r>
          </a:p>
          <a:p>
            <a:pPr lvl="1"/>
            <a:r>
              <a:rPr lang="pl-PL" dirty="0" smtClean="0"/>
              <a:t>Limit globalny 800MW (300+500), po przekroczeniu którego nowe instalacje nie będą mogły skorzystać z TG</a:t>
            </a:r>
          </a:p>
          <a:p>
            <a:pPr lvl="1"/>
            <a:r>
              <a:rPr lang="pl-PL" dirty="0" smtClean="0"/>
              <a:t>Zakład energetyczny będzie musiał odkupić każdą ilość energii z OZE</a:t>
            </a:r>
          </a:p>
        </p:txBody>
      </p:sp>
      <p:pic>
        <p:nvPicPr>
          <p:cNvPr id="5" name="Obraz 4" descr="AdobePDFicon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910" y="2052918"/>
            <a:ext cx="958355" cy="958355"/>
          </a:xfrm>
          <a:prstGeom prst="rect">
            <a:avLst/>
          </a:prstGeom>
        </p:spPr>
      </p:pic>
      <p:grpSp>
        <p:nvGrpSpPr>
          <p:cNvPr id="8" name="Grupa 7"/>
          <p:cNvGrpSpPr/>
          <p:nvPr/>
        </p:nvGrpSpPr>
        <p:grpSpPr>
          <a:xfrm rot="898032">
            <a:off x="6842772" y="429391"/>
            <a:ext cx="2744647" cy="1681096"/>
            <a:chOff x="7905383" y="-274799"/>
            <a:chExt cx="2744647" cy="1681096"/>
          </a:xfrm>
        </p:grpSpPr>
        <p:pic>
          <p:nvPicPr>
            <p:cNvPr id="6" name="Obraz 5" descr="post-it-154962_64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383" y="-274799"/>
              <a:ext cx="2744647" cy="1681096"/>
            </a:xfrm>
            <a:prstGeom prst="rect">
              <a:avLst/>
            </a:prstGeom>
          </p:spPr>
        </p:pic>
        <p:sp>
          <p:nvSpPr>
            <p:cNvPr id="7" name="PoleTekstowe 6"/>
            <p:cNvSpPr txBox="1"/>
            <p:nvPr/>
          </p:nvSpPr>
          <p:spPr>
            <a:xfrm>
              <a:off x="8365414" y="124189"/>
              <a:ext cx="18925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>
                  <a:solidFill>
                    <a:schemeClr val="bg1"/>
                  </a:solidFill>
                  <a:latin typeface="Chalkduster" charset="0"/>
                  <a:ea typeface="Chalkduster" charset="0"/>
                  <a:cs typeface="Chalkduster" charset="0"/>
                </a:rPr>
                <a:t>Uwaga: projekt zmian</a:t>
              </a:r>
              <a:endParaRPr lang="pl-PL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105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Oferta FEN dla </a:t>
            </a:r>
            <a:r>
              <a:rPr lang="pl-PL" dirty="0" err="1" smtClean="0"/>
              <a:t>prosumenta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 err="1" smtClean="0"/>
              <a:t>Infosec</a:t>
            </a:r>
            <a:r>
              <a:rPr lang="pl-PL" dirty="0" smtClean="0"/>
              <a:t> </a:t>
            </a:r>
            <a:r>
              <a:rPr lang="pl-PL" dirty="0" err="1" smtClean="0"/>
              <a:t>Nomad</a:t>
            </a:r>
            <a:r>
              <a:rPr lang="pl-PL" dirty="0" smtClean="0"/>
              <a:t> C2</a:t>
            </a:r>
          </a:p>
          <a:p>
            <a:pPr lvl="1"/>
            <a:r>
              <a:rPr lang="pl-PL" dirty="0" smtClean="0"/>
              <a:t>Moce od 1 do 5 </a:t>
            </a:r>
            <a:r>
              <a:rPr lang="pl-PL" dirty="0" err="1" smtClean="0"/>
              <a:t>kVA</a:t>
            </a:r>
            <a:endParaRPr lang="pl-PL" dirty="0" smtClean="0"/>
          </a:p>
          <a:p>
            <a:pPr lvl="1"/>
            <a:r>
              <a:rPr lang="pl-PL" dirty="0" smtClean="0"/>
              <a:t>Sterowanie procesorowe</a:t>
            </a:r>
          </a:p>
          <a:p>
            <a:pPr lvl="1"/>
            <a:r>
              <a:rPr lang="pl-PL" dirty="0" smtClean="0"/>
              <a:t>Nie wymaga konserwacji</a:t>
            </a:r>
          </a:p>
          <a:p>
            <a:pPr lvl="1"/>
            <a:r>
              <a:rPr lang="pl-PL" dirty="0" smtClean="0"/>
              <a:t>Wysoki prąd ładowania</a:t>
            </a:r>
          </a:p>
          <a:p>
            <a:pPr lvl="1"/>
            <a:r>
              <a:rPr lang="pl-PL" dirty="0" smtClean="0"/>
              <a:t>Brak ograniczenia dla liczby baterii</a:t>
            </a:r>
          </a:p>
          <a:p>
            <a:pPr lvl="1"/>
            <a:r>
              <a:rPr lang="pl-PL" dirty="0" smtClean="0"/>
              <a:t>Automatyczny regulator napięcia (AVR)</a:t>
            </a:r>
          </a:p>
          <a:p>
            <a:pPr lvl="1"/>
            <a:r>
              <a:rPr lang="pl-PL" dirty="0" smtClean="0"/>
              <a:t>Zabezpieczenie przed zanikiem zasilania i przepięciem</a:t>
            </a:r>
          </a:p>
          <a:p>
            <a:pPr lvl="1"/>
            <a:r>
              <a:rPr lang="pl-PL" dirty="0" smtClean="0"/>
              <a:t>Czysta fala sinusoidalna na wyjściu </a:t>
            </a:r>
            <a:r>
              <a:rPr lang="pl-PL" sz="1100" dirty="0" smtClean="0"/>
              <a:t>(pompy C.O. Wentylacja </a:t>
            </a:r>
            <a:r>
              <a:rPr lang="pl-PL" sz="1100" dirty="0" err="1" smtClean="0"/>
              <a:t>etc</a:t>
            </a:r>
            <a:r>
              <a:rPr lang="pl-PL" sz="1100" dirty="0" smtClean="0"/>
              <a:t>)</a:t>
            </a:r>
            <a:endParaRPr lang="pl-PL" dirty="0"/>
          </a:p>
        </p:txBody>
      </p:sp>
      <p:pic>
        <p:nvPicPr>
          <p:cNvPr id="6" name="Obraz 5" descr="infose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024" y="1945758"/>
            <a:ext cx="1365609" cy="578263"/>
          </a:xfrm>
          <a:prstGeom prst="rect">
            <a:avLst/>
          </a:prstGeom>
        </p:spPr>
      </p:pic>
      <p:pic>
        <p:nvPicPr>
          <p:cNvPr id="7" name="Obraz 6" descr="product-1135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947" y="1945758"/>
            <a:ext cx="2866518" cy="2686947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4" name="Obraz 3" descr="Zrzut ekranu 2015-05-19 o 17.46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135" y="1981674"/>
            <a:ext cx="1758265" cy="1254546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5" name="Obraz 4" descr="Zrzut ekranu 2015-05-19 o 17.45.4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135" y="3350838"/>
            <a:ext cx="1771272" cy="1250871"/>
          </a:xfrm>
          <a:prstGeom prst="rect">
            <a:avLst/>
          </a:prstGeom>
          <a:effectLst>
            <a:softEdge rad="12700"/>
          </a:effectLst>
        </p:spPr>
      </p:pic>
      <p:grpSp>
        <p:nvGrpSpPr>
          <p:cNvPr id="8" name="Grupa 7"/>
          <p:cNvGrpSpPr/>
          <p:nvPr/>
        </p:nvGrpSpPr>
        <p:grpSpPr>
          <a:xfrm rot="898032">
            <a:off x="8250142" y="4840457"/>
            <a:ext cx="2744647" cy="1681096"/>
            <a:chOff x="7905383" y="-274800"/>
            <a:chExt cx="2744647" cy="1681096"/>
          </a:xfrm>
        </p:grpSpPr>
        <p:pic>
          <p:nvPicPr>
            <p:cNvPr id="9" name="Obraz 8" descr="post-it-154962_640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5383" y="-274800"/>
              <a:ext cx="2744647" cy="1681096"/>
            </a:xfrm>
            <a:prstGeom prst="rect">
              <a:avLst/>
            </a:prstGeom>
          </p:spPr>
        </p:pic>
        <p:sp>
          <p:nvSpPr>
            <p:cNvPr id="10" name="PoleTekstowe 9"/>
            <p:cNvSpPr txBox="1"/>
            <p:nvPr/>
          </p:nvSpPr>
          <p:spPr>
            <a:xfrm>
              <a:off x="8365414" y="124190"/>
              <a:ext cx="18925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 smtClean="0">
                  <a:solidFill>
                    <a:schemeClr val="bg1"/>
                  </a:solidFill>
                  <a:latin typeface="Chalkduster" charset="0"/>
                  <a:ea typeface="Chalkduster" charset="0"/>
                  <a:cs typeface="Chalkduster" charset="0"/>
                </a:rPr>
                <a:t>Ceny SRP od 2200 PLN brutto</a:t>
              </a:r>
              <a:endParaRPr lang="pl-PL" dirty="0">
                <a:solidFill>
                  <a:schemeClr val="bg1"/>
                </a:solidFill>
                <a:latin typeface="Chalkduster" charset="0"/>
                <a:ea typeface="Chalkduster" charset="0"/>
                <a:cs typeface="Chalkduster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086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Kontakt:</a:t>
            </a:r>
          </a:p>
          <a:p>
            <a:r>
              <a:rPr lang="pl-PL" dirty="0" smtClean="0">
                <a:hlinkClick r:id="rId2"/>
              </a:rPr>
              <a:t>daniel@fen.pl</a:t>
            </a:r>
            <a:endParaRPr lang="pl-PL" dirty="0" smtClean="0"/>
          </a:p>
          <a:p>
            <a:r>
              <a:rPr lang="pl-PL" dirty="0" smtClean="0"/>
              <a:t>510 044 706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983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Agenda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870496"/>
          </a:xfrm>
        </p:spPr>
        <p:txBody>
          <a:bodyPr/>
          <a:lstStyle/>
          <a:p>
            <a:r>
              <a:rPr lang="pl-PL" dirty="0"/>
              <a:t>S</a:t>
            </a:r>
            <a:r>
              <a:rPr lang="pl-PL" dirty="0" smtClean="0"/>
              <a:t>ystemy awaryjnego podtrzymania zasilania.</a:t>
            </a:r>
          </a:p>
          <a:p>
            <a:r>
              <a:rPr lang="pl-PL" dirty="0" smtClean="0"/>
              <a:t>Oferta FEN. Wyróżniki </a:t>
            </a:r>
            <a:r>
              <a:rPr lang="pl-PL" dirty="0" smtClean="0"/>
              <a:t>technologiczne. </a:t>
            </a:r>
            <a:r>
              <a:rPr lang="pl-PL" smtClean="0"/>
              <a:t>Bestsellery.</a:t>
            </a:r>
            <a:endParaRPr lang="pl-PL" dirty="0" smtClean="0"/>
          </a:p>
          <a:p>
            <a:r>
              <a:rPr lang="pl-PL" dirty="0" smtClean="0"/>
              <a:t>Inwertery PV, czym są.</a:t>
            </a:r>
          </a:p>
          <a:p>
            <a:r>
              <a:rPr lang="pl-PL" dirty="0" smtClean="0"/>
              <a:t>Ustawa </a:t>
            </a:r>
            <a:r>
              <a:rPr lang="pl-PL" dirty="0" err="1" smtClean="0"/>
              <a:t>prosumencka</a:t>
            </a:r>
            <a:r>
              <a:rPr lang="pl-PL" dirty="0" smtClean="0"/>
              <a:t> otwiera nowy rynek.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761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Systemy awaryjnego podtrzymania zasilania.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4334434"/>
          </a:xfrm>
        </p:spPr>
        <p:txBody>
          <a:bodyPr>
            <a:normAutofit/>
          </a:bodyPr>
          <a:lstStyle/>
          <a:p>
            <a:r>
              <a:rPr lang="pl-PL" dirty="0" smtClean="0"/>
              <a:t>UPS </a:t>
            </a:r>
            <a:r>
              <a:rPr lang="pl-PL" dirty="0"/>
              <a:t>- </a:t>
            </a:r>
            <a:r>
              <a:rPr lang="pl-PL" dirty="0" err="1"/>
              <a:t>Uninterruptible</a:t>
            </a:r>
            <a:r>
              <a:rPr lang="pl-PL" dirty="0"/>
              <a:t> </a:t>
            </a:r>
            <a:r>
              <a:rPr lang="pl-PL" dirty="0" err="1" smtClean="0"/>
              <a:t>powe</a:t>
            </a:r>
            <a:r>
              <a:rPr lang="pl-PL" dirty="0" err="1"/>
              <a:t>r</a:t>
            </a:r>
            <a:r>
              <a:rPr lang="pl-PL" dirty="0" smtClean="0"/>
              <a:t> </a:t>
            </a:r>
            <a:r>
              <a:rPr lang="pl-PL" dirty="0" err="1" smtClean="0"/>
              <a:t>supply</a:t>
            </a:r>
            <a:r>
              <a:rPr lang="pl-PL" dirty="0" smtClean="0"/>
              <a:t> (</a:t>
            </a:r>
            <a:r>
              <a:rPr lang="pl-PL" dirty="0" err="1" smtClean="0"/>
              <a:t>source</a:t>
            </a:r>
            <a:r>
              <a:rPr lang="pl-PL" dirty="0" smtClean="0"/>
              <a:t>)</a:t>
            </a:r>
          </a:p>
          <a:p>
            <a:pPr lvl="1"/>
            <a:r>
              <a:rPr lang="pl-PL" dirty="0" smtClean="0"/>
              <a:t>Podtrzymanie pracy PC</a:t>
            </a:r>
          </a:p>
          <a:p>
            <a:pPr lvl="1"/>
            <a:r>
              <a:rPr lang="pl-PL" dirty="0" smtClean="0"/>
              <a:t>Zabezpieczenie serwerów</a:t>
            </a:r>
          </a:p>
          <a:p>
            <a:pPr lvl="1"/>
            <a:r>
              <a:rPr lang="pl-PL" dirty="0" smtClean="0"/>
              <a:t>UWAGA: Ograniczona pojemność baterii</a:t>
            </a:r>
          </a:p>
          <a:p>
            <a:r>
              <a:rPr lang="pl-PL" dirty="0" smtClean="0"/>
              <a:t>EPS – </a:t>
            </a:r>
            <a:r>
              <a:rPr lang="pl-PL" dirty="0" err="1" smtClean="0"/>
              <a:t>Emergency</a:t>
            </a:r>
            <a:r>
              <a:rPr lang="pl-PL" dirty="0" smtClean="0"/>
              <a:t> </a:t>
            </a:r>
            <a:r>
              <a:rPr lang="pl-PL" dirty="0" err="1" smtClean="0"/>
              <a:t>power</a:t>
            </a:r>
            <a:r>
              <a:rPr lang="pl-PL" dirty="0" smtClean="0"/>
              <a:t> </a:t>
            </a:r>
            <a:r>
              <a:rPr lang="pl-PL" dirty="0" err="1" smtClean="0"/>
              <a:t>supply</a:t>
            </a:r>
            <a:r>
              <a:rPr lang="pl-PL" dirty="0" smtClean="0"/>
              <a:t> (</a:t>
            </a:r>
            <a:r>
              <a:rPr lang="pl-PL" dirty="0" err="1" smtClean="0"/>
              <a:t>source</a:t>
            </a:r>
            <a:r>
              <a:rPr lang="pl-PL" dirty="0" smtClean="0"/>
              <a:t>)</a:t>
            </a:r>
          </a:p>
          <a:p>
            <a:pPr lvl="1"/>
            <a:r>
              <a:rPr lang="pl-PL" dirty="0" smtClean="0"/>
              <a:t>Podtrzymanie zasilania dla instalacji </a:t>
            </a:r>
            <a:r>
              <a:rPr lang="pl-PL" dirty="0" err="1" smtClean="0"/>
              <a:t>home</a:t>
            </a:r>
            <a:r>
              <a:rPr lang="pl-PL" dirty="0" smtClean="0"/>
              <a:t> automation</a:t>
            </a:r>
          </a:p>
          <a:p>
            <a:pPr lvl="1"/>
            <a:r>
              <a:rPr lang="pl-PL" dirty="0" smtClean="0"/>
              <a:t>Zabezpieczenie pomp C.O. </a:t>
            </a:r>
            <a:r>
              <a:rPr lang="pl-PL" sz="1400" dirty="0" smtClean="0"/>
              <a:t>(kominki z płaszczem wodnym)</a:t>
            </a:r>
            <a:endParaRPr lang="pl-PL" dirty="0" smtClean="0"/>
          </a:p>
          <a:p>
            <a:r>
              <a:rPr lang="pl-PL" dirty="0" err="1" smtClean="0"/>
              <a:t>Invertery</a:t>
            </a:r>
            <a:r>
              <a:rPr lang="pl-PL" dirty="0" smtClean="0"/>
              <a:t> PV z systemem EPS</a:t>
            </a:r>
          </a:p>
          <a:p>
            <a:pPr lvl="1"/>
            <a:r>
              <a:rPr lang="pl-PL" dirty="0" smtClean="0"/>
              <a:t>Jak EPS oraz</a:t>
            </a:r>
          </a:p>
          <a:p>
            <a:pPr lvl="1"/>
            <a:r>
              <a:rPr lang="pl-PL" dirty="0" smtClean="0"/>
              <a:t>Współpraca z panelami PV – darmowa energia słońca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Oferta FEN</a:t>
            </a:r>
            <a:endParaRPr lang="pl-PL" dirty="0"/>
          </a:p>
        </p:txBody>
      </p:sp>
      <p:sp>
        <p:nvSpPr>
          <p:cNvPr id="7" name="Zaokrąglony prostokąt 6"/>
          <p:cNvSpPr/>
          <p:nvPr/>
        </p:nvSpPr>
        <p:spPr>
          <a:xfrm>
            <a:off x="1477926" y="1626782"/>
            <a:ext cx="2371058" cy="493350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400" dirty="0" smtClean="0"/>
              <a:t>UPS</a:t>
            </a:r>
            <a:endParaRPr lang="pl-PL" sz="1600" dirty="0" smtClean="0"/>
          </a:p>
          <a:p>
            <a:pPr algn="ctr"/>
            <a:endParaRPr lang="pl-PL" sz="1600" dirty="0" smtClean="0"/>
          </a:p>
          <a:p>
            <a:pPr algn="ctr"/>
            <a:endParaRPr lang="pl-PL" sz="1600" dirty="0"/>
          </a:p>
          <a:p>
            <a:pPr algn="ctr"/>
            <a:endParaRPr lang="pl-PL" sz="1600" dirty="0" smtClean="0"/>
          </a:p>
          <a:p>
            <a:pPr algn="ctr"/>
            <a:endParaRPr lang="pl-PL" sz="1600" dirty="0" smtClean="0"/>
          </a:p>
          <a:p>
            <a:pPr algn="ctr"/>
            <a:endParaRPr lang="pl-PL" sz="1600" dirty="0"/>
          </a:p>
          <a:p>
            <a:pPr algn="ctr"/>
            <a:endParaRPr lang="pl-PL" sz="1600" dirty="0"/>
          </a:p>
          <a:p>
            <a:pPr marL="285750" indent="-285750">
              <a:buFontTx/>
              <a:buChar char="-"/>
            </a:pPr>
            <a:r>
              <a:rPr lang="pl-PL" sz="1600" dirty="0" err="1" smtClean="0"/>
              <a:t>Offline</a:t>
            </a:r>
            <a:r>
              <a:rPr lang="pl-PL" sz="1600" dirty="0" smtClean="0"/>
              <a:t> / online</a:t>
            </a:r>
          </a:p>
          <a:p>
            <a:pPr marL="285750" indent="-285750">
              <a:buFontTx/>
              <a:buChar char="-"/>
            </a:pPr>
            <a:r>
              <a:rPr lang="pl-PL" sz="1600" dirty="0" smtClean="0"/>
              <a:t>Od 650VA do 120KVA</a:t>
            </a:r>
          </a:p>
          <a:p>
            <a:pPr marL="285750" indent="-285750">
              <a:buFontTx/>
              <a:buChar char="-"/>
            </a:pPr>
            <a:r>
              <a:rPr lang="pl-PL" sz="1600" dirty="0" smtClean="0"/>
              <a:t>Zintegrowane / modularne</a:t>
            </a:r>
          </a:p>
          <a:p>
            <a:pPr algn="ctr"/>
            <a:endParaRPr lang="pl-PL" sz="1600" dirty="0"/>
          </a:p>
          <a:p>
            <a:pPr algn="ctr"/>
            <a:endParaRPr lang="pl-PL" sz="1600" dirty="0"/>
          </a:p>
        </p:txBody>
      </p:sp>
      <p:sp>
        <p:nvSpPr>
          <p:cNvPr id="8" name="Zaokrąglony prostokąt 7"/>
          <p:cNvSpPr/>
          <p:nvPr/>
        </p:nvSpPr>
        <p:spPr>
          <a:xfrm>
            <a:off x="4724136" y="1626782"/>
            <a:ext cx="2371058" cy="493350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400" dirty="0"/>
              <a:t>E</a:t>
            </a:r>
            <a:r>
              <a:rPr lang="pl-PL" sz="2400" dirty="0" smtClean="0"/>
              <a:t>PS</a:t>
            </a:r>
            <a:endParaRPr lang="pl-PL" sz="1600" dirty="0" smtClean="0"/>
          </a:p>
          <a:p>
            <a:pPr algn="ctr"/>
            <a:endParaRPr lang="pl-PL" sz="1600" dirty="0" smtClean="0"/>
          </a:p>
          <a:p>
            <a:pPr algn="ctr"/>
            <a:endParaRPr lang="pl-PL" sz="1600" dirty="0"/>
          </a:p>
          <a:p>
            <a:pPr algn="ctr"/>
            <a:endParaRPr lang="pl-PL" sz="1600" dirty="0" smtClean="0"/>
          </a:p>
          <a:p>
            <a:endParaRPr lang="pl-PL" sz="1600" dirty="0"/>
          </a:p>
          <a:p>
            <a:pPr marL="285750" indent="-285750">
              <a:buFontTx/>
              <a:buChar char="-"/>
            </a:pPr>
            <a:r>
              <a:rPr lang="pl-PL" sz="1600" dirty="0" smtClean="0"/>
              <a:t>Prawdziwa sinusoida</a:t>
            </a:r>
          </a:p>
          <a:p>
            <a:pPr marL="285750" indent="-285750">
              <a:buFontTx/>
              <a:buChar char="-"/>
            </a:pPr>
            <a:r>
              <a:rPr lang="pl-PL" sz="1600" dirty="0" smtClean="0"/>
              <a:t>Od 1KVA do 7.5KVA</a:t>
            </a:r>
          </a:p>
          <a:p>
            <a:pPr marL="285750" indent="-285750">
              <a:buFontTx/>
              <a:buChar char="-"/>
            </a:pPr>
            <a:r>
              <a:rPr lang="pl-PL" sz="1600" dirty="0" smtClean="0"/>
              <a:t>Nieograniczona pojemność</a:t>
            </a:r>
          </a:p>
          <a:p>
            <a:pPr algn="ctr"/>
            <a:endParaRPr lang="pl-PL" sz="1600" dirty="0"/>
          </a:p>
        </p:txBody>
      </p:sp>
      <p:pic>
        <p:nvPicPr>
          <p:cNvPr id="10" name="Obraz 9" descr="cyberpower_logo_20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851" y="3001395"/>
            <a:ext cx="2071209" cy="506176"/>
          </a:xfrm>
          <a:prstGeom prst="rect">
            <a:avLst/>
          </a:prstGeom>
        </p:spPr>
      </p:pic>
      <p:pic>
        <p:nvPicPr>
          <p:cNvPr id="11" name="Obraz 10" descr="infose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652" y="2275367"/>
            <a:ext cx="1365609" cy="578263"/>
          </a:xfrm>
          <a:prstGeom prst="rect">
            <a:avLst/>
          </a:prstGeom>
        </p:spPr>
      </p:pic>
      <p:pic>
        <p:nvPicPr>
          <p:cNvPr id="12" name="Obraz 11" descr="cyberpower_logo_20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060" y="2516484"/>
            <a:ext cx="2071209" cy="506176"/>
          </a:xfrm>
          <a:prstGeom prst="rect">
            <a:avLst/>
          </a:prstGeom>
        </p:spPr>
      </p:pic>
      <p:sp>
        <p:nvSpPr>
          <p:cNvPr id="13" name="Zaokrąglony prostokąt 12"/>
          <p:cNvSpPr/>
          <p:nvPr/>
        </p:nvSpPr>
        <p:spPr>
          <a:xfrm>
            <a:off x="8147371" y="1626782"/>
            <a:ext cx="2371058" cy="493350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800" dirty="0" err="1" smtClean="0"/>
              <a:t>Invertery</a:t>
            </a:r>
            <a:r>
              <a:rPr lang="pl-PL" sz="2800" dirty="0" smtClean="0"/>
              <a:t> PV</a:t>
            </a:r>
            <a:endParaRPr lang="pl-PL" dirty="0" smtClean="0"/>
          </a:p>
          <a:p>
            <a:pPr algn="ctr"/>
            <a:endParaRPr lang="pl-PL" dirty="0" smtClean="0"/>
          </a:p>
          <a:p>
            <a:pPr algn="ctr"/>
            <a:endParaRPr lang="pl-PL" dirty="0"/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sz="1600" dirty="0" smtClean="0"/>
              <a:t>Prawdziwa sinusoida</a:t>
            </a:r>
          </a:p>
          <a:p>
            <a:pPr marL="285750" indent="-285750">
              <a:buFontTx/>
              <a:buChar char="-"/>
            </a:pPr>
            <a:r>
              <a:rPr lang="pl-PL" sz="1600" dirty="0" smtClean="0"/>
              <a:t>Od 1KVA do 5KVA</a:t>
            </a:r>
          </a:p>
          <a:p>
            <a:pPr marL="285750" indent="-285750">
              <a:buFontTx/>
              <a:buChar char="-"/>
            </a:pPr>
            <a:r>
              <a:rPr lang="pl-PL" sz="1600" dirty="0" smtClean="0"/>
              <a:t>Procesor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pic>
        <p:nvPicPr>
          <p:cNvPr id="14" name="Obraz 13" descr="infose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0095" y="2697486"/>
            <a:ext cx="1365609" cy="578263"/>
          </a:xfrm>
          <a:prstGeom prst="rect">
            <a:avLst/>
          </a:prstGeom>
        </p:spPr>
      </p:pic>
      <p:pic>
        <p:nvPicPr>
          <p:cNvPr id="15" name="Obraz 14" descr="foto_add-412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13" y="4815750"/>
            <a:ext cx="1422501" cy="1422501"/>
          </a:xfrm>
          <a:prstGeom prst="rect">
            <a:avLst/>
          </a:prstGeom>
        </p:spPr>
      </p:pic>
      <p:pic>
        <p:nvPicPr>
          <p:cNvPr id="16" name="Obraz 15" descr="product-1135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115" y="4815750"/>
            <a:ext cx="1517567" cy="1422500"/>
          </a:xfrm>
          <a:prstGeom prst="rect">
            <a:avLst/>
          </a:prstGeom>
        </p:spPr>
      </p:pic>
      <p:pic>
        <p:nvPicPr>
          <p:cNvPr id="17" name="Obraz 16" descr="product-287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245" y="5278480"/>
            <a:ext cx="1721560" cy="95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3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Wyróżniki technologiczne i handlowe</a:t>
            </a:r>
            <a:endParaRPr lang="pl-PL" dirty="0"/>
          </a:p>
        </p:txBody>
      </p:sp>
      <p:pic>
        <p:nvPicPr>
          <p:cNvPr id="6" name="Grafik 8" descr="Energy-Saving-Log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9886046" y="1623056"/>
            <a:ext cx="1281892" cy="1731668"/>
          </a:xfrm>
          <a:prstGeom prst="rect">
            <a:avLst/>
          </a:prstGeom>
        </p:spPr>
      </p:pic>
      <p:pic>
        <p:nvPicPr>
          <p:cNvPr id="7" name="Obraz 6" descr="cyberpower_logo_20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029" y="1219325"/>
            <a:ext cx="2593934" cy="633923"/>
          </a:xfrm>
          <a:prstGeom prst="rect">
            <a:avLst/>
          </a:prstGeom>
        </p:spPr>
      </p:pic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26688" cy="4422310"/>
          </a:xfrm>
        </p:spPr>
        <p:txBody>
          <a:bodyPr>
            <a:normAutofit/>
          </a:bodyPr>
          <a:lstStyle/>
          <a:p>
            <a:r>
              <a:rPr lang="pl-PL" dirty="0"/>
              <a:t>Technologia </a:t>
            </a:r>
            <a:r>
              <a:rPr lang="pl-PL" dirty="0" err="1"/>
              <a:t>GreenPower</a:t>
            </a:r>
            <a:r>
              <a:rPr lang="pl-PL" dirty="0"/>
              <a:t> </a:t>
            </a:r>
            <a:r>
              <a:rPr lang="pl-PL" dirty="0" smtClean="0"/>
              <a:t>™</a:t>
            </a:r>
          </a:p>
          <a:p>
            <a:r>
              <a:rPr lang="pl-PL" dirty="0" smtClean="0"/>
              <a:t>Cisco </a:t>
            </a:r>
            <a:r>
              <a:rPr lang="pl-PL" dirty="0" err="1" smtClean="0"/>
              <a:t>EnergyWise</a:t>
            </a:r>
            <a:r>
              <a:rPr lang="pl-PL" dirty="0" smtClean="0"/>
              <a:t> </a:t>
            </a:r>
            <a:r>
              <a:rPr lang="pl-PL" dirty="0" err="1" smtClean="0"/>
              <a:t>compatible</a:t>
            </a:r>
            <a:endParaRPr lang="pl-PL" dirty="0" smtClean="0"/>
          </a:p>
          <a:p>
            <a:r>
              <a:rPr lang="pl-PL" dirty="0" smtClean="0"/>
              <a:t>Program SPP – gwarancja marży partnera</a:t>
            </a:r>
          </a:p>
          <a:p>
            <a:r>
              <a:rPr lang="pl-PL" dirty="0" smtClean="0"/>
              <a:t>Rejestracja projektów</a:t>
            </a:r>
          </a:p>
          <a:p>
            <a:r>
              <a:rPr lang="pl-PL" dirty="0" smtClean="0"/>
              <a:t>Ogniwa baterii wysokiej jakości </a:t>
            </a:r>
          </a:p>
          <a:p>
            <a:r>
              <a:rPr lang="pl-PL" dirty="0" smtClean="0"/>
              <a:t>Oprogramowanie Power Panel do zarządzania systemami UPS</a:t>
            </a:r>
          </a:p>
          <a:p>
            <a:r>
              <a:rPr lang="pl-PL" dirty="0" smtClean="0"/>
              <a:t>Integracja z </a:t>
            </a:r>
            <a:r>
              <a:rPr lang="pl-PL" dirty="0" err="1" smtClean="0"/>
              <a:t>Envirosensorami</a:t>
            </a:r>
            <a:endParaRPr lang="pl-PL" dirty="0" smtClean="0"/>
          </a:p>
          <a:p>
            <a:r>
              <a:rPr lang="pl-PL" dirty="0" smtClean="0"/>
              <a:t>Polisa ubezpieczeniowa 50 tyś EURO</a:t>
            </a:r>
            <a:endParaRPr lang="pl-PL" dirty="0" smtClean="0"/>
          </a:p>
          <a:p>
            <a:endParaRPr lang="pl-PL" dirty="0" smtClean="0"/>
          </a:p>
        </p:txBody>
      </p:sp>
      <p:pic>
        <p:nvPicPr>
          <p:cNvPr id="3" name="Obraz 2" descr="cisco compatible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046" y="3838984"/>
            <a:ext cx="1281892" cy="107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Dwa słowa </a:t>
            </a:r>
            <a:r>
              <a:rPr lang="pl-PL" dirty="0"/>
              <a:t>o </a:t>
            </a:r>
            <a:r>
              <a:rPr lang="pl-PL" dirty="0" err="1"/>
              <a:t>GreenPower</a:t>
            </a:r>
            <a:r>
              <a:rPr lang="pl-PL" dirty="0"/>
              <a:t> ™</a:t>
            </a:r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305871" y="1623056"/>
            <a:ext cx="8030055" cy="44223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1900" dirty="0" smtClean="0"/>
              <a:t>W </a:t>
            </a:r>
            <a:r>
              <a:rPr lang="pl-PL" sz="1900" dirty="0"/>
              <a:t>tradycyjnych </a:t>
            </a:r>
            <a:r>
              <a:rPr lang="pl-PL" sz="1900" dirty="0" err="1"/>
              <a:t>UPSach</a:t>
            </a:r>
            <a:r>
              <a:rPr lang="pl-PL" sz="1900" dirty="0"/>
              <a:t> zawierających układy AVR, napięcie do urządzeń przy normalnej pracy najczęściej dostarczane jest  z wykorzystaniem układu z auto </a:t>
            </a:r>
            <a:r>
              <a:rPr lang="pl-PL" sz="1900" dirty="0" err="1"/>
              <a:t>trasformatorem</a:t>
            </a:r>
            <a:r>
              <a:rPr lang="pl-PL" sz="1900" dirty="0"/>
              <a:t>. Prąd przepływa przez transformator, przy którego pracy pobierana jest dodatkowa energia i wydzielane jest ciepło, prowadzi to do „strat energii” i większych kosztów jakie musi ponieść użytkownik!</a:t>
            </a:r>
          </a:p>
          <a:p>
            <a:pPr marL="0" indent="0">
              <a:buNone/>
            </a:pPr>
            <a:r>
              <a:rPr lang="pl-PL" sz="1900" dirty="0"/>
              <a:t>Opatentowana technologia </a:t>
            </a:r>
            <a:r>
              <a:rPr lang="pl-PL" sz="1900" dirty="0" err="1"/>
              <a:t>GreenPower</a:t>
            </a:r>
            <a:r>
              <a:rPr lang="pl-PL" sz="1900" dirty="0"/>
              <a:t> UPSTM modyfikuje układ zasilania wykorzystywany w urządzeniach CPS i jest odpowiedzią na straty energii obserwowane w tradycyjnych rozwiązaniach. Gdy dostarczone z sieci energetycznej zasilanie jest w normie, </a:t>
            </a:r>
            <a:r>
              <a:rPr lang="pl-PL" sz="1900" dirty="0" err="1"/>
              <a:t>GreenPower</a:t>
            </a:r>
            <a:r>
              <a:rPr lang="pl-PL" sz="1900" dirty="0"/>
              <a:t> UPSTM pracuje w “Trybie Bypass”. Przekazuje  energię na wyjście bezpośrednio z sieci energetycznej. Gdy pojawiają się zakłócenia w zasilaniu dostarczanym na wejściu lub wystąpi zanik zasilania, UPS zaczyna pracę w trybie AVR lub Bateryjnym, czyli pracuje jak każdy inny UPS w architekturze Line Interactive. Oszczędności kumulują się w czasie gdy zasilanie dostarczane w sieci energetycznej jest w normie, czyli przez większość cyklu życia produktu! </a:t>
            </a:r>
          </a:p>
          <a:p>
            <a:pPr marL="0" indent="0">
              <a:buNone/>
            </a:pPr>
            <a:endParaRPr lang="pl-PL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926" y="1938309"/>
            <a:ext cx="3565116" cy="3352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788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Bestsellery </a:t>
            </a:r>
            <a:endParaRPr lang="pl-PL" dirty="0"/>
          </a:p>
        </p:txBody>
      </p:sp>
      <p:grpSp>
        <p:nvGrpSpPr>
          <p:cNvPr id="14" name="Grupa 13"/>
          <p:cNvGrpSpPr/>
          <p:nvPr/>
        </p:nvGrpSpPr>
        <p:grpSpPr>
          <a:xfrm>
            <a:off x="646111" y="3160884"/>
            <a:ext cx="10222892" cy="1775638"/>
            <a:chOff x="646111" y="4134910"/>
            <a:chExt cx="10222892" cy="1775638"/>
          </a:xfrm>
        </p:grpSpPr>
        <p:sp>
          <p:nvSpPr>
            <p:cNvPr id="7" name="Zaokrąglony prostokąt 6"/>
            <p:cNvSpPr/>
            <p:nvPr/>
          </p:nvSpPr>
          <p:spPr>
            <a:xfrm>
              <a:off x="646111" y="4134910"/>
              <a:ext cx="10222892" cy="17756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oleTekstowe 8"/>
            <p:cNvSpPr txBox="1"/>
            <p:nvPr/>
          </p:nvSpPr>
          <p:spPr>
            <a:xfrm>
              <a:off x="2738231" y="4422564"/>
              <a:ext cx="333617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bg1"/>
                  </a:solidFill>
                </a:rPr>
                <a:t>OR1000 oraz OR1500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pl-PL" dirty="0" smtClean="0">
                  <a:solidFill>
                    <a:schemeClr val="bg1"/>
                  </a:solidFill>
                </a:rPr>
                <a:t>1000 VA / 1500 VA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pl-PL" dirty="0" smtClean="0">
                  <a:solidFill>
                    <a:schemeClr val="bg1"/>
                  </a:solidFill>
                </a:rPr>
                <a:t>Wysokość </a:t>
              </a:r>
              <a:r>
                <a:rPr lang="pl-PL" b="1" dirty="0" smtClean="0">
                  <a:solidFill>
                    <a:schemeClr val="bg1"/>
                  </a:solidFill>
                </a:rPr>
                <a:t>1U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pl-PL" dirty="0" smtClean="0">
                  <a:solidFill>
                    <a:schemeClr val="bg1"/>
                  </a:solidFill>
                </a:rPr>
                <a:t>Technologia </a:t>
              </a:r>
              <a:r>
                <a:rPr lang="pl-PL" dirty="0" err="1" smtClean="0">
                  <a:solidFill>
                    <a:schemeClr val="bg1"/>
                  </a:solidFill>
                </a:rPr>
                <a:t>GreenPower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pic>
          <p:nvPicPr>
            <p:cNvPr id="10" name="Obraz 9" descr="product-2869-2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419" y="4620181"/>
              <a:ext cx="1602175" cy="805093"/>
            </a:xfrm>
            <a:prstGeom prst="rect">
              <a:avLst/>
            </a:prstGeom>
          </p:spPr>
        </p:pic>
        <p:sp>
          <p:nvSpPr>
            <p:cNvPr id="11" name="PoleTekstowe 10"/>
            <p:cNvSpPr txBox="1"/>
            <p:nvPr/>
          </p:nvSpPr>
          <p:spPr>
            <a:xfrm>
              <a:off x="7205183" y="4778943"/>
              <a:ext cx="28456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bg1"/>
                  </a:solidFill>
                </a:rPr>
                <a:t>Cena OR1000 – 800 PLN</a:t>
              </a:r>
            </a:p>
            <a:p>
              <a:r>
                <a:rPr lang="pl-PL" dirty="0" smtClean="0">
                  <a:solidFill>
                    <a:schemeClr val="bg1"/>
                  </a:solidFill>
                </a:rPr>
                <a:t>Cena OR1500 – 950 PLN</a:t>
              </a:r>
              <a:endParaRPr lang="pl-P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upa 12"/>
          <p:cNvGrpSpPr/>
          <p:nvPr/>
        </p:nvGrpSpPr>
        <p:grpSpPr>
          <a:xfrm>
            <a:off x="646111" y="1349668"/>
            <a:ext cx="10222892" cy="1775638"/>
            <a:chOff x="646111" y="1595719"/>
            <a:chExt cx="10222892" cy="1775638"/>
          </a:xfrm>
        </p:grpSpPr>
        <p:sp>
          <p:nvSpPr>
            <p:cNvPr id="6" name="Zaokrąglony prostokąt 5"/>
            <p:cNvSpPr/>
            <p:nvPr/>
          </p:nvSpPr>
          <p:spPr>
            <a:xfrm>
              <a:off x="646111" y="1595719"/>
              <a:ext cx="10222892" cy="17756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pic>
          <p:nvPicPr>
            <p:cNvPr id="4" name="Grafik 19" descr="DX-Series---Back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flipH="1">
              <a:off x="1692171" y="1745749"/>
              <a:ext cx="758449" cy="1475577"/>
            </a:xfrm>
            <a:prstGeom prst="rect">
              <a:avLst/>
            </a:prstGeom>
          </p:spPr>
        </p:pic>
        <p:pic>
          <p:nvPicPr>
            <p:cNvPr id="5" name="Grafik 21" descr="DX-Series---Front.gif"/>
            <p:cNvPicPr>
              <a:picLocks noChangeAspect="1"/>
            </p:cNvPicPr>
            <p:nvPr/>
          </p:nvPicPr>
          <p:blipFill>
            <a:blip r:embed="rId4" cstate="print"/>
            <a:srcRect l="5058" t="3024" r="7156" b="4032"/>
            <a:stretch>
              <a:fillRect/>
            </a:stretch>
          </p:blipFill>
          <p:spPr>
            <a:xfrm flipH="1">
              <a:off x="947419" y="1750091"/>
              <a:ext cx="744752" cy="1492754"/>
            </a:xfrm>
            <a:prstGeom prst="rect">
              <a:avLst/>
            </a:prstGeom>
          </p:spPr>
        </p:pic>
        <p:sp>
          <p:nvSpPr>
            <p:cNvPr id="8" name="PoleTekstowe 7"/>
            <p:cNvSpPr txBox="1"/>
            <p:nvPr/>
          </p:nvSpPr>
          <p:spPr>
            <a:xfrm>
              <a:off x="2738231" y="1837206"/>
              <a:ext cx="333617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bg1"/>
                  </a:solidFill>
                </a:rPr>
                <a:t>Seria DX oraz DL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pl-PL" dirty="0" smtClean="0">
                  <a:solidFill>
                    <a:schemeClr val="bg1"/>
                  </a:solidFill>
                </a:rPr>
                <a:t>650 VA / 850 VA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pl-PL" dirty="0" smtClean="0">
                  <a:solidFill>
                    <a:schemeClr val="bg1"/>
                  </a:solidFill>
                </a:rPr>
                <a:t>Gniazda z bolcem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pl-PL" dirty="0" smtClean="0">
                  <a:solidFill>
                    <a:schemeClr val="bg1"/>
                  </a:solidFill>
                </a:rPr>
                <a:t>Technologia </a:t>
              </a:r>
              <a:r>
                <a:rPr lang="pl-PL" dirty="0" err="1" smtClean="0">
                  <a:solidFill>
                    <a:schemeClr val="bg1"/>
                  </a:solidFill>
                </a:rPr>
                <a:t>GreenPower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sp>
          <p:nvSpPr>
            <p:cNvPr id="12" name="PoleTekstowe 11"/>
            <p:cNvSpPr txBox="1"/>
            <p:nvPr/>
          </p:nvSpPr>
          <p:spPr>
            <a:xfrm>
              <a:off x="7583491" y="2311802"/>
              <a:ext cx="20890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mtClean="0">
                  <a:solidFill>
                    <a:schemeClr val="bg1"/>
                  </a:solidFill>
                </a:rPr>
                <a:t>Ceny od 190 PLN</a:t>
              </a:r>
              <a:endParaRPr lang="pl-PL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646111" y="4914628"/>
            <a:ext cx="10222892" cy="1921478"/>
            <a:chOff x="646111" y="4914628"/>
            <a:chExt cx="10222892" cy="1921478"/>
          </a:xfrm>
        </p:grpSpPr>
        <p:sp>
          <p:nvSpPr>
            <p:cNvPr id="16" name="Zaokrąglony prostokąt 15"/>
            <p:cNvSpPr/>
            <p:nvPr/>
          </p:nvSpPr>
          <p:spPr>
            <a:xfrm>
              <a:off x="646111" y="4987549"/>
              <a:ext cx="10222892" cy="17756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PoleTekstowe 16"/>
            <p:cNvSpPr txBox="1"/>
            <p:nvPr/>
          </p:nvSpPr>
          <p:spPr>
            <a:xfrm>
              <a:off x="2738231" y="5275203"/>
              <a:ext cx="252986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bg1"/>
                  </a:solidFill>
                </a:rPr>
                <a:t>BU600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pl-PL" dirty="0" smtClean="0">
                  <a:solidFill>
                    <a:schemeClr val="bg1"/>
                  </a:solidFill>
                </a:rPr>
                <a:t>600 VA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pl-PL" dirty="0" smtClean="0">
                  <a:solidFill>
                    <a:schemeClr val="bg1"/>
                  </a:solidFill>
                </a:rPr>
                <a:t>Gniazda z bolcem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pl-PL" b="1" dirty="0" smtClean="0">
                  <a:solidFill>
                    <a:schemeClr val="bg1"/>
                  </a:solidFill>
                </a:rPr>
                <a:t>Najlepsza CENA</a:t>
              </a:r>
            </a:p>
          </p:txBody>
        </p:sp>
        <p:sp>
          <p:nvSpPr>
            <p:cNvPr id="19" name="PoleTekstowe 18"/>
            <p:cNvSpPr txBox="1"/>
            <p:nvPr/>
          </p:nvSpPr>
          <p:spPr>
            <a:xfrm>
              <a:off x="7205183" y="5631582"/>
              <a:ext cx="26613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bg1"/>
                  </a:solidFill>
                </a:rPr>
                <a:t>Cena BU600 – 121 PLN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pic>
          <p:nvPicPr>
            <p:cNvPr id="20" name="Obraz 19" descr="product-9712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432" y="4914628"/>
              <a:ext cx="1921478" cy="1921478"/>
            </a:xfrm>
            <a:prstGeom prst="rect">
              <a:avLst/>
            </a:prstGeom>
          </p:spPr>
        </p:pic>
      </p:grpSp>
      <p:pic>
        <p:nvPicPr>
          <p:cNvPr id="21" name="Obraz 20" descr="cyberpower_logo_2008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545" y="447609"/>
            <a:ext cx="3152089" cy="77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Wyróżniki technologiczne i handlowe</a:t>
            </a:r>
            <a:endParaRPr lang="pl-PL" dirty="0"/>
          </a:p>
        </p:txBody>
      </p:sp>
      <p:sp>
        <p:nvSpPr>
          <p:cNvPr id="8" name="Symbol zastępczy zawartości 2"/>
          <p:cNvSpPr>
            <a:spLocks noGrp="1"/>
          </p:cNvSpPr>
          <p:nvPr>
            <p:ph idx="1"/>
          </p:nvPr>
        </p:nvSpPr>
        <p:spPr>
          <a:xfrm>
            <a:off x="1103312" y="2052918"/>
            <a:ext cx="10326688" cy="4422310"/>
          </a:xfrm>
        </p:spPr>
        <p:txBody>
          <a:bodyPr>
            <a:normAutofit/>
          </a:bodyPr>
          <a:lstStyle/>
          <a:p>
            <a:r>
              <a:rPr lang="pl-PL" dirty="0" smtClean="0"/>
              <a:t>Szeroka gama produktów (moce nawet do 120kVA)</a:t>
            </a:r>
          </a:p>
          <a:p>
            <a:r>
              <a:rPr lang="pl-PL" dirty="0" smtClean="0"/>
              <a:t>Opatentowana technologia Online Performance</a:t>
            </a:r>
          </a:p>
          <a:p>
            <a:r>
              <a:rPr lang="pl-PL" dirty="0" smtClean="0"/>
              <a:t>Gniazda CEE 7/7 (z bolcem i </a:t>
            </a:r>
            <a:r>
              <a:rPr lang="pl-PL" dirty="0" err="1" smtClean="0"/>
              <a:t>schuco</a:t>
            </a:r>
            <a:r>
              <a:rPr lang="pl-PL" dirty="0" smtClean="0"/>
              <a:t> jednocześnie)</a:t>
            </a:r>
          </a:p>
          <a:p>
            <a:r>
              <a:rPr lang="pl-PL" dirty="0" smtClean="0"/>
              <a:t>Unikalne pojemności (np. 3500VA)</a:t>
            </a:r>
          </a:p>
          <a:p>
            <a:r>
              <a:rPr lang="pl-PL" dirty="0" smtClean="0"/>
              <a:t>Bardzo konkurencyjne ceny</a:t>
            </a:r>
          </a:p>
          <a:p>
            <a:r>
              <a:rPr lang="pl-PL" dirty="0" smtClean="0"/>
              <a:t>Ochrona projektów i gwarancja marży</a:t>
            </a:r>
          </a:p>
          <a:p>
            <a:endParaRPr lang="pl-PL" dirty="0" smtClean="0"/>
          </a:p>
        </p:txBody>
      </p:sp>
      <p:pic>
        <p:nvPicPr>
          <p:cNvPr id="9" name="Obraz 8" descr="infose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722" y="994996"/>
            <a:ext cx="2403089" cy="101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2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Bestsellery </a:t>
            </a:r>
            <a:endParaRPr lang="pl-PL" dirty="0"/>
          </a:p>
        </p:txBody>
      </p:sp>
      <p:pic>
        <p:nvPicPr>
          <p:cNvPr id="18" name="Obraz 17" descr="infose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54" y="165063"/>
            <a:ext cx="2769829" cy="1172876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646111" y="1349668"/>
            <a:ext cx="10222892" cy="2026972"/>
            <a:chOff x="646111" y="1349668"/>
            <a:chExt cx="10222892" cy="2026972"/>
          </a:xfrm>
        </p:grpSpPr>
        <p:sp>
          <p:nvSpPr>
            <p:cNvPr id="6" name="Zaokrąglony prostokąt 5"/>
            <p:cNvSpPr/>
            <p:nvPr/>
          </p:nvSpPr>
          <p:spPr>
            <a:xfrm>
              <a:off x="646111" y="1349668"/>
              <a:ext cx="10222892" cy="17756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8" name="PoleTekstowe 7"/>
            <p:cNvSpPr txBox="1"/>
            <p:nvPr/>
          </p:nvSpPr>
          <p:spPr>
            <a:xfrm>
              <a:off x="2738231" y="1591155"/>
              <a:ext cx="235352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bg1"/>
                  </a:solidFill>
                </a:rPr>
                <a:t>HERO 950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pl-PL" dirty="0" smtClean="0">
                  <a:solidFill>
                    <a:schemeClr val="bg1"/>
                  </a:solidFill>
                </a:rPr>
                <a:t>950 VA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pl-PL" dirty="0" smtClean="0">
                  <a:solidFill>
                    <a:schemeClr val="bg1"/>
                  </a:solidFill>
                </a:rPr>
                <a:t>Gniazda CEE 7/7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pl-PL" dirty="0" err="1" smtClean="0">
                  <a:solidFill>
                    <a:schemeClr val="bg1"/>
                  </a:solidFill>
                </a:rPr>
                <a:t>Offline</a:t>
              </a:r>
              <a:endParaRPr lang="pl-PL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PoleTekstowe 11"/>
            <p:cNvSpPr txBox="1"/>
            <p:nvPr/>
          </p:nvSpPr>
          <p:spPr>
            <a:xfrm>
              <a:off x="7682875" y="2052821"/>
              <a:ext cx="18902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mtClean="0">
                  <a:solidFill>
                    <a:schemeClr val="bg1"/>
                  </a:solidFill>
                </a:rPr>
                <a:t>Cena - </a:t>
              </a:r>
              <a:r>
                <a:rPr lang="pl-PL" dirty="0" smtClean="0">
                  <a:solidFill>
                    <a:schemeClr val="bg1"/>
                  </a:solidFill>
                </a:rPr>
                <a:t>190 PLN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pic>
          <p:nvPicPr>
            <p:cNvPr id="3" name="Obraz 2" descr="product-11198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425" y="1591155"/>
              <a:ext cx="1785485" cy="1785485"/>
            </a:xfrm>
            <a:prstGeom prst="rect">
              <a:avLst/>
            </a:prstGeom>
          </p:spPr>
        </p:pic>
      </p:grpSp>
      <p:grpSp>
        <p:nvGrpSpPr>
          <p:cNvPr id="21" name="Grupa 20"/>
          <p:cNvGrpSpPr/>
          <p:nvPr/>
        </p:nvGrpSpPr>
        <p:grpSpPr>
          <a:xfrm>
            <a:off x="646111" y="3160884"/>
            <a:ext cx="10222892" cy="1775638"/>
            <a:chOff x="646111" y="3160884"/>
            <a:chExt cx="10222892" cy="1775638"/>
          </a:xfrm>
        </p:grpSpPr>
        <p:sp>
          <p:nvSpPr>
            <p:cNvPr id="7" name="Zaokrąglony prostokąt 6"/>
            <p:cNvSpPr/>
            <p:nvPr/>
          </p:nvSpPr>
          <p:spPr>
            <a:xfrm>
              <a:off x="646111" y="3160884"/>
              <a:ext cx="10222892" cy="1775638"/>
            </a:xfrm>
            <a:prstGeom prst="round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9" name="PoleTekstowe 8"/>
            <p:cNvSpPr txBox="1"/>
            <p:nvPr/>
          </p:nvSpPr>
          <p:spPr>
            <a:xfrm>
              <a:off x="2738231" y="3448538"/>
              <a:ext cx="272542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bg1"/>
                  </a:solidFill>
                </a:rPr>
                <a:t>E3 LCD RT 3500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pl-PL" dirty="0" smtClean="0">
                  <a:solidFill>
                    <a:schemeClr val="bg1"/>
                  </a:solidFill>
                </a:rPr>
                <a:t>3500 VA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pl-PL" dirty="0" err="1" smtClean="0">
                  <a:solidFill>
                    <a:schemeClr val="bg1"/>
                  </a:solidFill>
                </a:rPr>
                <a:t>Rack</a:t>
              </a:r>
              <a:r>
                <a:rPr lang="pl-PL" dirty="0" smtClean="0">
                  <a:solidFill>
                    <a:schemeClr val="bg1"/>
                  </a:solidFill>
                </a:rPr>
                <a:t> / </a:t>
              </a:r>
              <a:r>
                <a:rPr lang="pl-PL" dirty="0" err="1" smtClean="0">
                  <a:solidFill>
                    <a:schemeClr val="bg1"/>
                  </a:solidFill>
                </a:rPr>
                <a:t>tower</a:t>
              </a:r>
              <a:endParaRPr lang="pl-PL" b="1" dirty="0" smtClean="0">
                <a:solidFill>
                  <a:schemeClr val="bg1"/>
                </a:solidFill>
              </a:endParaRPr>
            </a:p>
            <a:p>
              <a:pPr marL="285750" indent="-285750">
                <a:buFont typeface="Arial" charset="0"/>
                <a:buChar char="•"/>
              </a:pPr>
              <a:r>
                <a:rPr lang="pl-PL" dirty="0" smtClean="0">
                  <a:solidFill>
                    <a:schemeClr val="bg1"/>
                  </a:solidFill>
                </a:rPr>
                <a:t>Online Performance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sp>
          <p:nvSpPr>
            <p:cNvPr id="11" name="PoleTekstowe 10"/>
            <p:cNvSpPr txBox="1"/>
            <p:nvPr/>
          </p:nvSpPr>
          <p:spPr>
            <a:xfrm>
              <a:off x="7599520" y="3828459"/>
              <a:ext cx="2056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>
                  <a:solidFill>
                    <a:schemeClr val="bg1"/>
                  </a:solidFill>
                </a:rPr>
                <a:t>Cena – 1600 PLN</a:t>
              </a:r>
              <a:endParaRPr lang="pl-PL" dirty="0">
                <a:solidFill>
                  <a:schemeClr val="bg1"/>
                </a:solidFill>
              </a:endParaRPr>
            </a:p>
          </p:txBody>
        </p:sp>
        <p:pic>
          <p:nvPicPr>
            <p:cNvPr id="15" name="Obraz 14" descr="product-10831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5749" y="3233174"/>
              <a:ext cx="954366" cy="16645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03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42826906BEA643945B82ADEBB4D02E" ma:contentTypeVersion="3" ma:contentTypeDescription="Utwórz nowy dokument." ma:contentTypeScope="" ma:versionID="facd98446aee286f3d10f4a550ec8339">
  <xsd:schema xmlns:xsd="http://www.w3.org/2001/XMLSchema" xmlns:xs="http://www.w3.org/2001/XMLSchema" xmlns:p="http://schemas.microsoft.com/office/2006/metadata/properties" xmlns:ns2="http://schemas.microsoft.com/sharepoint/v4" xmlns:ns3="69536c1b-9f56-46e5-bd69-ffee603e2f01" targetNamespace="http://schemas.microsoft.com/office/2006/metadata/properties" ma:root="true" ma:fieldsID="f5be7ccffae3beb2ca0c17cacbda7019" ns2:_="" ns3:_="">
    <xsd:import namespace="http://schemas.microsoft.com/sharepoint/v4"/>
    <xsd:import namespace="69536c1b-9f56-46e5-bd69-ffee603e2f01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536c1b-9f56-46e5-bd69-ffee603e2f01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Udostępnianie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Udostępnione dla — szczegóły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A19FBA4D-D01D-44A3-9823-26F7082B0C78}"/>
</file>

<file path=customXml/itemProps2.xml><?xml version="1.0" encoding="utf-8"?>
<ds:datastoreItem xmlns:ds="http://schemas.openxmlformats.org/officeDocument/2006/customXml" ds:itemID="{DB6E47A7-67BA-4307-B25E-C595F13BDFD4}"/>
</file>

<file path=customXml/itemProps3.xml><?xml version="1.0" encoding="utf-8"?>
<ds:datastoreItem xmlns:ds="http://schemas.openxmlformats.org/officeDocument/2006/customXml" ds:itemID="{65167F67-A0C3-4C83-849C-16DE62FD6D96}"/>
</file>

<file path=docProps/app.xml><?xml version="1.0" encoding="utf-8"?>
<Properties xmlns="http://schemas.openxmlformats.org/officeDocument/2006/extended-properties" xmlns:vt="http://schemas.openxmlformats.org/officeDocument/2006/docPropsVTypes">
  <Template>Jon</Template>
  <TotalTime>1713</TotalTime>
  <Words>656</Words>
  <Application>Microsoft Macintosh PowerPoint</Application>
  <PresentationFormat>Panoramiczny</PresentationFormat>
  <Paragraphs>124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Calibri</vt:lpstr>
      <vt:lpstr>Century Gothic</vt:lpstr>
      <vt:lpstr>Chalkduster</vt:lpstr>
      <vt:lpstr>Wingdings 3</vt:lpstr>
      <vt:lpstr>Arial</vt:lpstr>
      <vt:lpstr>Jon</vt:lpstr>
      <vt:lpstr>Zasilanie awaryjne. Nie tylko UPSy.</vt:lpstr>
      <vt:lpstr>Agenda</vt:lpstr>
      <vt:lpstr>Systemy awaryjnego podtrzymania zasilania.</vt:lpstr>
      <vt:lpstr>Oferta FEN</vt:lpstr>
      <vt:lpstr>Wyróżniki technologiczne i handlowe</vt:lpstr>
      <vt:lpstr>Dwa słowa o GreenPower ™</vt:lpstr>
      <vt:lpstr>Bestsellery </vt:lpstr>
      <vt:lpstr>Wyróżniki technologiczne i handlowe</vt:lpstr>
      <vt:lpstr>Bestsellery </vt:lpstr>
      <vt:lpstr>Inwertery PV. Czym są?</vt:lpstr>
      <vt:lpstr>Schemat blokowy inwertera PV</vt:lpstr>
      <vt:lpstr>Ustawa prosumencka</vt:lpstr>
      <vt:lpstr>Oferta FEN dla prosumenta</vt:lpstr>
      <vt:lpstr>Dziękuję za uwagę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Zasilanie awaryjne. Nie tylko UPSy.</dc:title>
  <dc:creator>Daniel Żukowski</dc:creator>
  <cp:lastModifiedBy>Daniel Żukowski</cp:lastModifiedBy>
  <cp:revision>38</cp:revision>
  <cp:lastPrinted>2015-05-20T07:52:00Z</cp:lastPrinted>
  <dcterms:created xsi:type="dcterms:W3CDTF">2015-05-18T13:22:16Z</dcterms:created>
  <dcterms:modified xsi:type="dcterms:W3CDTF">2015-05-20T07:55:12Z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0x0101000942826906BEA643945B82ADEBB4D02E</vt:lpwstr>
  </property>
</Properties>
</file>