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82" r:id="rId2"/>
    <p:sldId id="410" r:id="rId3"/>
    <p:sldId id="378" r:id="rId4"/>
    <p:sldId id="381" r:id="rId5"/>
    <p:sldId id="388" r:id="rId6"/>
    <p:sldId id="397" r:id="rId7"/>
    <p:sldId id="386" r:id="rId8"/>
    <p:sldId id="387" r:id="rId9"/>
    <p:sldId id="389" r:id="rId10"/>
    <p:sldId id="411" r:id="rId11"/>
    <p:sldId id="407" r:id="rId12"/>
    <p:sldId id="398" r:id="rId13"/>
    <p:sldId id="416" r:id="rId14"/>
    <p:sldId id="399" r:id="rId15"/>
    <p:sldId id="401" r:id="rId16"/>
    <p:sldId id="403" r:id="rId17"/>
    <p:sldId id="402" r:id="rId18"/>
    <p:sldId id="406" r:id="rId19"/>
    <p:sldId id="395" r:id="rId20"/>
    <p:sldId id="396" r:id="rId21"/>
    <p:sldId id="393" r:id="rId22"/>
    <p:sldId id="404" r:id="rId23"/>
    <p:sldId id="413" r:id="rId24"/>
    <p:sldId id="385" r:id="rId25"/>
    <p:sldId id="414" r:id="rId26"/>
    <p:sldId id="415" r:id="rId27"/>
    <p:sldId id="418" r:id="rId28"/>
    <p:sldId id="419" r:id="rId29"/>
    <p:sldId id="422" r:id="rId30"/>
    <p:sldId id="423" r:id="rId31"/>
    <p:sldId id="420" r:id="rId32"/>
    <p:sldId id="421" r:id="rId33"/>
    <p:sldId id="424" r:id="rId34"/>
    <p:sldId id="425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00" autoAdjust="0"/>
  </p:normalViewPr>
  <p:slideViewPr>
    <p:cSldViewPr snapToGrid="0">
      <p:cViewPr>
        <p:scale>
          <a:sx n="75" d="100"/>
          <a:sy n="75" d="100"/>
        </p:scale>
        <p:origin x="-2568" y="-588"/>
      </p:cViewPr>
      <p:guideLst>
        <p:guide orient="horz" pos="22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3F821-5ABB-4EB8-9622-1BF6ECC380EC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190C0-CDB3-4578-BEF7-0DAB1FAE1C2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711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Tytuł</a:t>
            </a:r>
            <a:r>
              <a:rPr lang="pl-PL" baseline="0" dirty="0" smtClean="0"/>
              <a:t> dzisiejszej prezentacji…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Tytuł</a:t>
            </a:r>
            <a:r>
              <a:rPr lang="pl-PL" baseline="0" dirty="0" smtClean="0"/>
              <a:t> dzisiejszej prezentacji…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707D7B-6C50-474F-90CB-2CF9CC7FDD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Zależy</a:t>
            </a:r>
            <a:r>
              <a:rPr lang="pl-PL" baseline="0" dirty="0" smtClean="0"/>
              <a:t> na zebraniu nam informacji co wam projektantom jest potrzebne od strony </a:t>
            </a:r>
            <a:r>
              <a:rPr lang="pl-PL" baseline="0" dirty="0" err="1" smtClean="0"/>
              <a:t>dystybutora</a:t>
            </a:r>
            <a:r>
              <a:rPr lang="pl-PL" baseline="0" dirty="0" smtClean="0"/>
              <a:t> do ułatwienia codziennej pracy, dla zapewnienia projektu poprawnego merytorycznie – brak zarzutów że podane wymagania sprzętu nie istnieją w na rynku, albo że przy </a:t>
            </a:r>
            <a:r>
              <a:rPr lang="pl-PL" baseline="0" dirty="0" err="1" smtClean="0"/>
              <a:t>zakłądanych</a:t>
            </a:r>
            <a:r>
              <a:rPr lang="pl-PL" baseline="0" dirty="0" smtClean="0"/>
              <a:t> parametrach kamer – i ilości przechowywania danych mamy za mało dysków, za słaba przepustowość na </a:t>
            </a:r>
            <a:r>
              <a:rPr lang="pl-PL" baseline="0" dirty="0" err="1" smtClean="0"/>
              <a:t>switchu</a:t>
            </a:r>
            <a:r>
              <a:rPr lang="pl-PL" baseline="0" dirty="0" smtClean="0"/>
              <a:t> – tworząc z </a:t>
            </a:r>
            <a:r>
              <a:rPr lang="pl-PL" baseline="0" dirty="0" err="1" smtClean="0"/>
              <a:t>FENem</a:t>
            </a:r>
            <a:r>
              <a:rPr lang="pl-PL" baseline="0" dirty="0" smtClean="0"/>
              <a:t> projekty tego unikniecie</a:t>
            </a:r>
          </a:p>
          <a:p>
            <a:endParaRPr lang="pl-PL" baseline="0" dirty="0" smtClean="0"/>
          </a:p>
          <a:p>
            <a:r>
              <a:rPr lang="pl-PL" baseline="0" dirty="0" smtClean="0"/>
              <a:t>Dlatego potrzebujemy informacji, widać już pierwszy progres – płyty rozdawane na stoisku – to odpowiedź na zgłaszane </a:t>
            </a:r>
            <a:r>
              <a:rPr lang="pl-PL" baseline="0" dirty="0" err="1" smtClean="0"/>
              <a:t>zapotrzeobowanie</a:t>
            </a:r>
            <a:endParaRPr lang="pl-PL" baseline="0" dirty="0" smtClean="0"/>
          </a:p>
          <a:p>
            <a:endParaRPr lang="pl-PL" baseline="0" dirty="0" smtClean="0"/>
          </a:p>
          <a:p>
            <a:r>
              <a:rPr lang="pl-PL" baseline="0" dirty="0" smtClean="0"/>
              <a:t>Także zachęcamy do wypełnianie ankiet, a jeśli tych zachęt jest jeszcze mało to dodatkowe motywatory w postaci nagród – </a:t>
            </a:r>
            <a:r>
              <a:rPr lang="pl-PL" baseline="0" dirty="0" err="1" smtClean="0"/>
              <a:t>lososanie</a:t>
            </a:r>
            <a:r>
              <a:rPr lang="pl-PL" baseline="0" dirty="0" smtClean="0"/>
              <a:t> jutro o godz. 13??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90C0-CDB3-4578-BEF7-0DAB1FAE1C26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260B6-E235-4766-BF63-33663B48CDBE}" type="datetimeFigureOut">
              <a:rPr lang="pl-PL" smtClean="0"/>
              <a:pPr/>
              <a:t>2012-05-28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F206-8A3C-44D3-9C18-ADC57F47D9A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gif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2.xml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8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om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730920"/>
            <a:ext cx="6408712" cy="5276274"/>
          </a:xfrm>
          <a:prstGeom prst="rect">
            <a:avLst/>
          </a:prstGeom>
        </p:spPr>
      </p:pic>
      <p:pic>
        <p:nvPicPr>
          <p:cNvPr id="17" name="Obraz 16" descr="fen_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3"/>
            <a:ext cx="1289124" cy="1315888"/>
          </a:xfrm>
          <a:prstGeom prst="rect">
            <a:avLst/>
          </a:prstGeom>
          <a:effectLst/>
        </p:spPr>
      </p:pic>
      <p:sp>
        <p:nvSpPr>
          <p:cNvPr id="34" name="Prostokąt 33"/>
          <p:cNvSpPr/>
          <p:nvPr/>
        </p:nvSpPr>
        <p:spPr>
          <a:xfrm>
            <a:off x="1371244" y="5343996"/>
            <a:ext cx="6378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Jak skorzystać na współpracy</a:t>
            </a:r>
          </a:p>
          <a:p>
            <a:pPr algn="ctr"/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z dystrybutorem?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Obraz 8" descr="nap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0268" y="434256"/>
            <a:ext cx="5555332" cy="157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9" name="Obraz 8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822128" y="1129060"/>
            <a:ext cx="4300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Remote </a:t>
            </a:r>
            <a:r>
              <a:rPr lang="pl-PL" sz="4000" b="1" dirty="0" err="1" smtClean="0">
                <a:solidFill>
                  <a:schemeClr val="tx2">
                    <a:lumMod val="75000"/>
                  </a:schemeClr>
                </a:solidFill>
              </a:rPr>
              <a:t>Back</a:t>
            </a: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4000" b="1" dirty="0" err="1" smtClean="0">
                <a:solidFill>
                  <a:schemeClr val="tx2">
                    <a:lumMod val="75000"/>
                  </a:schemeClr>
                </a:solidFill>
              </a:rPr>
              <a:t>Focus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Obraz 9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2616" y="-114300"/>
            <a:ext cx="1651384" cy="1359579"/>
          </a:xfrm>
          <a:prstGeom prst="rect">
            <a:avLst/>
          </a:prstGeom>
        </p:spPr>
      </p:pic>
      <p:pic>
        <p:nvPicPr>
          <p:cNvPr id="4" name="Obraz 3" descr="DSC_0021-opi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854200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0"/>
            <a:ext cx="2438400" cy="200752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71128" y="1560860"/>
            <a:ext cx="758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err="1" smtClean="0">
                <a:solidFill>
                  <a:schemeClr val="tx2">
                    <a:lumMod val="75000"/>
                  </a:schemeClr>
                </a:solidFill>
              </a:rPr>
              <a:t>IQinVision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 IQ765 – </a:t>
            </a:r>
            <a:r>
              <a:rPr lang="pl-PL" sz="3600" b="1" dirty="0" err="1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pl-PL" sz="3600" b="1" dirty="0" err="1" smtClean="0">
                <a:solidFill>
                  <a:schemeClr val="tx2">
                    <a:lumMod val="75000"/>
                  </a:schemeClr>
                </a:solidFill>
              </a:rPr>
              <a:t>xposure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600" b="1" dirty="0" err="1">
                <a:solidFill>
                  <a:schemeClr val="tx2">
                    <a:lumMod val="75000"/>
                  </a:schemeClr>
                </a:solidFill>
              </a:rPr>
              <a:t>W</a:t>
            </a:r>
            <a:r>
              <a:rPr lang="pl-PL" sz="3600" b="1" dirty="0" err="1" smtClean="0">
                <a:solidFill>
                  <a:schemeClr val="tx2">
                    <a:lumMod val="75000"/>
                  </a:schemeClr>
                </a:solidFill>
              </a:rPr>
              <a:t>indow</a:t>
            </a:r>
            <a:endParaRPr lang="pl-PL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Obraz 7" descr="fen_log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9" name="Obraz 8" descr="napi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3" name="iqeye 2MP 30k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7544" y="2454672"/>
            <a:ext cx="614468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Elipsa 4"/>
          <p:cNvSpPr/>
          <p:nvPr/>
        </p:nvSpPr>
        <p:spPr>
          <a:xfrm>
            <a:off x="2339975" y="476250"/>
            <a:ext cx="358775" cy="358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94" tIns="20320" rIns="1394" bIns="20320" spcCol="1270" anchor="ctr"/>
          <a:lstStyle/>
          <a:p>
            <a:pPr algn="ctr" defTabSz="711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l-PL" sz="1600" dirty="0"/>
          </a:p>
        </p:txBody>
      </p:sp>
      <p:sp>
        <p:nvSpPr>
          <p:cNvPr id="45" name="pole tekstowe 44"/>
          <p:cNvSpPr txBox="1"/>
          <p:nvPr/>
        </p:nvSpPr>
        <p:spPr>
          <a:xfrm>
            <a:off x="539552" y="1268760"/>
            <a:ext cx="3764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My wiemy jak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87624" y="215685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baza inwestycji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87624" y="3086032"/>
            <a:ext cx="584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wsparcie na wyłączność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87624" y="4028610"/>
            <a:ext cx="6429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gwarancja wysokiej marży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87624" y="501767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bezpłatne konsultacje inżynierskie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Obraz 28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2210197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Obraz 34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3144705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Obraz 35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4102141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Obraz 36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5067961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Obraz 29" descr="fen_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31" name="Obraz 30" descr="nap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32" name="Obraz 31" descr="dom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3" name="PoleTekstowe 2"/>
          <p:cNvSpPr txBox="1"/>
          <p:nvPr/>
        </p:nvSpPr>
        <p:spPr>
          <a:xfrm>
            <a:off x="1778000" y="190500"/>
            <a:ext cx="55245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Rejestracja projektów</a:t>
            </a:r>
            <a:endParaRPr lang="pl-PL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+</a:t>
            </a:r>
            <a:endParaRPr lang="pl-PL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ACTI ELITE 2012 </a:t>
            </a:r>
            <a:r>
              <a:rPr lang="pl-PL" sz="4000" b="1" dirty="0" smtClean="0"/>
              <a:t>PROGRAM</a:t>
            </a:r>
            <a:endParaRPr lang="pl-PL" sz="4000" b="1" dirty="0"/>
          </a:p>
        </p:txBody>
      </p:sp>
      <p:pic>
        <p:nvPicPr>
          <p:cNvPr id="4" name="Obraz 3" descr="Screen Shot 2012-05-27 at 19.4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2032000"/>
            <a:ext cx="3352800" cy="18669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90550" y="4232274"/>
            <a:ext cx="2667000" cy="58102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Silver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90550" y="4965700"/>
            <a:ext cx="2667000" cy="100647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12 001,00 – 30 000,00 zł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1%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257550" y="4232274"/>
            <a:ext cx="2667000" cy="58102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Gold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57550" y="4965700"/>
            <a:ext cx="2667000" cy="10064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30 001,00 zł – 50 000,00 zł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3%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924550" y="4232274"/>
            <a:ext cx="2667000" cy="581026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Platinum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915025" y="4965700"/>
            <a:ext cx="2667000" cy="10064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50 001,00 zł</a:t>
            </a:r>
          </a:p>
          <a:p>
            <a:pPr algn="ct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5% 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4" name="Łącznik prosty ze strzałką 13"/>
          <p:cNvCxnSpPr/>
          <p:nvPr/>
        </p:nvCxnSpPr>
        <p:spPr>
          <a:xfrm flipH="1" flipV="1">
            <a:off x="7896225" y="5219700"/>
            <a:ext cx="9525" cy="21113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1" name="Obraz 10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2" name="Obraz 1" descr="cd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64904"/>
            <a:ext cx="2857500" cy="2857500"/>
          </a:xfrm>
          <a:prstGeom prst="rect">
            <a:avLst/>
          </a:prstGeom>
        </p:spPr>
      </p:pic>
      <p:pic>
        <p:nvPicPr>
          <p:cNvPr id="7" name="Obraz 6" descr="FEN_CD_Nadru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46659" y="2807329"/>
            <a:ext cx="2663915" cy="2359955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6788150" y="3725257"/>
            <a:ext cx="529590" cy="5295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6904718" y="3842984"/>
            <a:ext cx="286658" cy="28665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Tekstowe 3"/>
          <p:cNvSpPr txBox="1"/>
          <p:nvPr/>
        </p:nvSpPr>
        <p:spPr>
          <a:xfrm>
            <a:off x="381000" y="1574800"/>
            <a:ext cx="482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Narzędzia </a:t>
            </a:r>
            <a:r>
              <a:rPr lang="pl-PL" sz="3200" b="1" dirty="0">
                <a:solidFill>
                  <a:schemeClr val="tx2">
                    <a:lumMod val="75000"/>
                  </a:schemeClr>
                </a:solidFill>
              </a:rPr>
              <a:t>dla projektanta:</a:t>
            </a:r>
          </a:p>
          <a:p>
            <a:endParaRPr lang="pl-PL" dirty="0"/>
          </a:p>
        </p:txBody>
      </p:sp>
      <p:pic>
        <p:nvPicPr>
          <p:cNvPr id="13" name="Obraz 12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0403" y="247054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7703" y="30452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358179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411519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az 21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9128" y="462637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az 22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5953" y="51407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az 23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7853" y="572174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oleTekstowe 4"/>
          <p:cNvSpPr txBox="1"/>
          <p:nvPr/>
        </p:nvSpPr>
        <p:spPr>
          <a:xfrm>
            <a:off x="1422400" y="2476500"/>
            <a:ext cx="404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Rysunki kamer do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AutoCada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1422400" y="30480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Specyfikacje techniczne</a:t>
            </a:r>
          </a:p>
        </p:txBody>
      </p:sp>
      <p:sp>
        <p:nvSpPr>
          <p:cNvPr id="26" name="PoleTekstowe 25"/>
          <p:cNvSpPr txBox="1"/>
          <p:nvPr/>
        </p:nvSpPr>
        <p:spPr>
          <a:xfrm>
            <a:off x="1409700" y="3594100"/>
            <a:ext cx="334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Lista akcesoriów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1419225" y="4098925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Lens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Selector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PoleTekstowe 27"/>
          <p:cNvSpPr txBox="1"/>
          <p:nvPr/>
        </p:nvSpPr>
        <p:spPr>
          <a:xfrm>
            <a:off x="1400175" y="4610100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Product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Selector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1422400" y="5149850"/>
            <a:ext cx="432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Storage &amp;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Bandwidth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Calculator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PoleTekstowe 29"/>
          <p:cNvSpPr txBox="1"/>
          <p:nvPr/>
        </p:nvSpPr>
        <p:spPr>
          <a:xfrm>
            <a:off x="1422400" y="5711825"/>
            <a:ext cx="444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ACTi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 Project </a:t>
            </a:r>
            <a:r>
              <a:rPr lang="pl-PL" sz="2400" b="1" dirty="0" err="1">
                <a:solidFill>
                  <a:schemeClr val="tx2">
                    <a:lumMod val="75000"/>
                  </a:schemeClr>
                </a:solidFill>
              </a:rPr>
              <a:t>Planer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creen Shot 2012-03-17 at 22.1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6840760" cy="4869056"/>
          </a:xfrm>
          <a:prstGeom prst="rect">
            <a:avLst/>
          </a:prstGeom>
        </p:spPr>
      </p:pic>
      <p:pic>
        <p:nvPicPr>
          <p:cNvPr id="11" name="Obraz 10" descr="dom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1" name="Obraz 10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4" name="Obraz 3" descr="Screen Shot 2012-03-17 at 22.23.4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98377"/>
            <a:ext cx="5534248" cy="5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1" name="Obraz 10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4" name="Obraz 3" descr="Screen Shot 2012-03-17 at 22.37.4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-963488"/>
            <a:ext cx="8928992" cy="65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1" name="Obraz 10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683568" y="1628800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>
                <a:solidFill>
                  <a:schemeClr val="tx2">
                    <a:lumMod val="75000"/>
                  </a:schemeClr>
                </a:solidFill>
              </a:rPr>
              <a:t>ACTi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tx2">
                    <a:lumMod val="75000"/>
                  </a:schemeClr>
                </a:solidFill>
              </a:rPr>
              <a:t>planer</a:t>
            </a:r>
            <a:endParaRPr lang="pl-PL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pl-PL" sz="2800" b="1" dirty="0" smtClean="0"/>
          </a:p>
        </p:txBody>
      </p:sp>
      <p:pic>
        <p:nvPicPr>
          <p:cNvPr id="4" name="Obraz 3" descr="floor_plan_screen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6108700" cy="355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0550" y="3495675"/>
            <a:ext cx="197804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9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971600" y="6021288"/>
            <a:ext cx="763284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Wspólne projekty zakończone z sukcesem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Obraz 3" descr="VS-8040U-RP_02_2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4282319"/>
            <a:ext cx="3144713" cy="1408832"/>
          </a:xfrm>
          <a:prstGeom prst="rect">
            <a:avLst/>
          </a:prstGeom>
        </p:spPr>
      </p:pic>
      <p:pic>
        <p:nvPicPr>
          <p:cNvPr id="5" name="Obraz 4" descr="alliance-outdoo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94" y="2529192"/>
            <a:ext cx="1259413" cy="1031415"/>
          </a:xfrm>
          <a:prstGeom prst="rect">
            <a:avLst/>
          </a:prstGeom>
        </p:spPr>
      </p:pic>
      <p:pic>
        <p:nvPicPr>
          <p:cNvPr id="6" name="Obraz 5" descr="IQeye 7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08" y="2453167"/>
            <a:ext cx="1690142" cy="124275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5851" y="1454816"/>
            <a:ext cx="2952750" cy="420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fen_logo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3" name="Obraz 12" descr="nap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4" name="Obraz 13" descr="dome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mgławica 1.pn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-1678471">
            <a:off x="-1036616" y="-169556"/>
            <a:ext cx="11469187" cy="780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79512" y="116632"/>
            <a:ext cx="4752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b="1" dirty="0"/>
              <a:t>LIVING IN IP WORLD</a:t>
            </a:r>
            <a:endParaRPr lang="pl-PL" sz="3000" b="1" dirty="0">
              <a:latin typeface="+mn-lt"/>
              <a:cs typeface="+mn-cs"/>
            </a:endParaRPr>
          </a:p>
        </p:txBody>
      </p:sp>
      <p:sp>
        <p:nvSpPr>
          <p:cNvPr id="9" name="Elipsa 4"/>
          <p:cNvSpPr/>
          <p:nvPr/>
        </p:nvSpPr>
        <p:spPr>
          <a:xfrm>
            <a:off x="2339975" y="476250"/>
            <a:ext cx="358775" cy="358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94" tIns="20320" rIns="1394" bIns="20320" spcCol="1270" anchor="ctr"/>
          <a:lstStyle/>
          <a:p>
            <a:pPr algn="ctr" defTabSz="711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pl-PL" sz="1600" dirty="0"/>
          </a:p>
        </p:txBody>
      </p:sp>
      <p:grpSp>
        <p:nvGrpSpPr>
          <p:cNvPr id="25" name="Grupa 24"/>
          <p:cNvGrpSpPr/>
          <p:nvPr/>
        </p:nvGrpSpPr>
        <p:grpSpPr>
          <a:xfrm>
            <a:off x="6948264" y="1628800"/>
            <a:ext cx="1584549" cy="1436949"/>
            <a:chOff x="6948264" y="1628800"/>
            <a:chExt cx="1584549" cy="1436949"/>
          </a:xfrm>
        </p:grpSpPr>
        <p:pic>
          <p:nvPicPr>
            <p:cNvPr id="43" name="Obraz 42" descr="niebiesk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8264" y="1628800"/>
              <a:ext cx="1440000" cy="1436949"/>
            </a:xfrm>
            <a:prstGeom prst="rect">
              <a:avLst/>
            </a:prstGeom>
          </p:spPr>
        </p:pic>
        <p:sp>
          <p:nvSpPr>
            <p:cNvPr id="50" name="pole tekstowe 49">
              <a:hlinkClick r:id="rId5" action="ppaction://hlinksldjump"/>
            </p:cNvPr>
            <p:cNvSpPr txBox="1"/>
            <p:nvPr/>
          </p:nvSpPr>
          <p:spPr bwMode="auto">
            <a:xfrm>
              <a:off x="6948488" y="2126933"/>
              <a:ext cx="1584325" cy="400468"/>
            </a:xfrm>
            <a:prstGeom prst="rect">
              <a:avLst/>
            </a:prstGeom>
            <a:noFill/>
            <a:effectLst>
              <a:glow rad="101600">
                <a:srgbClr val="990033">
                  <a:alpha val="60000"/>
                </a:srgbClr>
              </a:glo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Storage</a:t>
              </a:r>
              <a:endPara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5436096" y="3861048"/>
            <a:ext cx="1873250" cy="1440006"/>
            <a:chOff x="5436096" y="3861048"/>
            <a:chExt cx="1873250" cy="1440006"/>
          </a:xfrm>
        </p:grpSpPr>
        <p:pic>
          <p:nvPicPr>
            <p:cNvPr id="49" name="Obraz 48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2120" y="3861048"/>
              <a:ext cx="1443063" cy="1440006"/>
            </a:xfrm>
            <a:prstGeom prst="rect">
              <a:avLst/>
            </a:prstGeom>
          </p:spPr>
        </p:pic>
        <p:sp>
          <p:nvSpPr>
            <p:cNvPr id="45" name="pole tekstowe 44">
              <a:hlinkClick r:id="rId7" action="ppaction://hlinksldjump"/>
            </p:cNvPr>
            <p:cNvSpPr txBox="1"/>
            <p:nvPr/>
          </p:nvSpPr>
          <p:spPr bwMode="auto">
            <a:xfrm>
              <a:off x="5436096" y="4142979"/>
              <a:ext cx="1873250" cy="6461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IP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MONITORING</a:t>
              </a:r>
              <a:endParaRPr lang="pl-P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907704" y="1268760"/>
            <a:ext cx="1443063" cy="1440006"/>
            <a:chOff x="1907704" y="1268760"/>
            <a:chExt cx="1443063" cy="1440006"/>
          </a:xfrm>
        </p:grpSpPr>
        <p:pic>
          <p:nvPicPr>
            <p:cNvPr id="57" name="Obraz 56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7704" y="1268760"/>
              <a:ext cx="1443063" cy="1440006"/>
            </a:xfrm>
            <a:prstGeom prst="rect">
              <a:avLst/>
            </a:prstGeom>
          </p:spPr>
        </p:pic>
        <p:sp>
          <p:nvSpPr>
            <p:cNvPr id="30" name="Prostokąt 29">
              <a:hlinkClick r:id="rId8" action="ppaction://hlinksldjump"/>
            </p:cNvPr>
            <p:cNvSpPr/>
            <p:nvPr/>
          </p:nvSpPr>
          <p:spPr bwMode="auto">
            <a:xfrm>
              <a:off x="2339887" y="1767417"/>
              <a:ext cx="5797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PoE</a:t>
              </a:r>
              <a:endPara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467544" y="3068960"/>
            <a:ext cx="1443063" cy="1440006"/>
            <a:chOff x="467544" y="3068960"/>
            <a:chExt cx="1443063" cy="1440006"/>
          </a:xfrm>
        </p:grpSpPr>
        <p:pic>
          <p:nvPicPr>
            <p:cNvPr id="52" name="Obraz 51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544" y="3068960"/>
              <a:ext cx="1443063" cy="1440006"/>
            </a:xfrm>
            <a:prstGeom prst="rect">
              <a:avLst/>
            </a:prstGeom>
          </p:spPr>
        </p:pic>
        <p:sp>
          <p:nvSpPr>
            <p:cNvPr id="35" name="Prostokąt 34">
              <a:hlinkClick r:id="rId9" action="ppaction://hlinksldjump"/>
            </p:cNvPr>
            <p:cNvSpPr/>
            <p:nvPr/>
          </p:nvSpPr>
          <p:spPr bwMode="auto">
            <a:xfrm>
              <a:off x="866194" y="3567642"/>
              <a:ext cx="6094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UPS</a:t>
              </a:r>
              <a:endParaRPr lang="pl-P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539552" y="5013176"/>
            <a:ext cx="1443063" cy="1440006"/>
            <a:chOff x="539552" y="5013176"/>
            <a:chExt cx="1443063" cy="1440006"/>
          </a:xfrm>
        </p:grpSpPr>
        <p:pic>
          <p:nvPicPr>
            <p:cNvPr id="58" name="Obraz 57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552" y="5013176"/>
              <a:ext cx="1443063" cy="1440006"/>
            </a:xfrm>
            <a:prstGeom prst="rect">
              <a:avLst/>
            </a:prstGeom>
          </p:spPr>
        </p:pic>
        <p:sp>
          <p:nvSpPr>
            <p:cNvPr id="40" name="Prostokąt 39">
              <a:hlinkClick r:id="rId10" action="ppaction://hlinksldjump"/>
            </p:cNvPr>
            <p:cNvSpPr/>
            <p:nvPr/>
          </p:nvSpPr>
          <p:spPr bwMode="auto">
            <a:xfrm>
              <a:off x="841767" y="5511800"/>
              <a:ext cx="8499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WLAN</a:t>
              </a:r>
              <a:endParaRPr lang="pl-P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4788024" y="620688"/>
            <a:ext cx="1443063" cy="1440006"/>
            <a:chOff x="4788024" y="620688"/>
            <a:chExt cx="1443063" cy="1440006"/>
          </a:xfrm>
        </p:grpSpPr>
        <p:pic>
          <p:nvPicPr>
            <p:cNvPr id="54" name="Obraz 53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8024" y="620688"/>
              <a:ext cx="1443063" cy="1440006"/>
            </a:xfrm>
            <a:prstGeom prst="rect">
              <a:avLst/>
            </a:prstGeom>
          </p:spPr>
        </p:pic>
        <p:sp>
          <p:nvSpPr>
            <p:cNvPr id="60" name="Prostokąt 59">
              <a:hlinkClick r:id="rId11" action="ppaction://hlinksldjump"/>
            </p:cNvPr>
            <p:cNvSpPr/>
            <p:nvPr/>
          </p:nvSpPr>
          <p:spPr bwMode="auto">
            <a:xfrm>
              <a:off x="5292080" y="1119188"/>
              <a:ext cx="648494" cy="3998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DS</a:t>
              </a:r>
              <a:endParaRPr lang="pl-PL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3347864" y="4941168"/>
            <a:ext cx="1443063" cy="1440006"/>
            <a:chOff x="3347864" y="4941168"/>
            <a:chExt cx="1443063" cy="1440006"/>
          </a:xfrm>
        </p:grpSpPr>
        <p:pic>
          <p:nvPicPr>
            <p:cNvPr id="53" name="Obraz 52" descr="niebiesk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7864" y="4941168"/>
              <a:ext cx="1443063" cy="1440006"/>
            </a:xfrm>
            <a:prstGeom prst="rect">
              <a:avLst/>
            </a:prstGeom>
          </p:spPr>
        </p:pic>
        <p:sp>
          <p:nvSpPr>
            <p:cNvPr id="55" name="pole tekstowe 54">
              <a:hlinkClick r:id="rId7" action="ppaction://hlinksldjump"/>
            </p:cNvPr>
            <p:cNvSpPr txBox="1"/>
            <p:nvPr/>
          </p:nvSpPr>
          <p:spPr bwMode="auto">
            <a:xfrm>
              <a:off x="3492133" y="5512161"/>
              <a:ext cx="1223883" cy="4000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UC</a:t>
              </a:r>
              <a:endParaRPr lang="pl-P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72" name="Prostokąt 71">
            <a:hlinkClick r:id="rId5" action="ppaction://hlinksldjump"/>
          </p:cNvPr>
          <p:cNvSpPr/>
          <p:nvPr/>
        </p:nvSpPr>
        <p:spPr bwMode="auto">
          <a:xfrm>
            <a:off x="3779912" y="2708920"/>
            <a:ext cx="15224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/>
              <a:t>IP CORE</a:t>
            </a:r>
            <a:endParaRPr lang="pl-PL" sz="3200" b="1" dirty="0">
              <a:latin typeface="+mn-lt"/>
              <a:cs typeface="+mn-cs"/>
            </a:endParaRPr>
          </a:p>
        </p:txBody>
      </p:sp>
      <p:pic>
        <p:nvPicPr>
          <p:cNvPr id="32" name="Obraz 31" descr="fen_logo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7515" y="6309320"/>
            <a:ext cx="352717" cy="360040"/>
          </a:xfrm>
          <a:prstGeom prst="rect">
            <a:avLst/>
          </a:prstGeom>
          <a:effectLst/>
        </p:spPr>
      </p:pic>
      <p:pic>
        <p:nvPicPr>
          <p:cNvPr id="33" name="Obraz 32" descr="napis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32240" y="6309320"/>
            <a:ext cx="1171902" cy="332656"/>
          </a:xfrm>
          <a:prstGeom prst="rect">
            <a:avLst/>
          </a:prstGeom>
        </p:spPr>
      </p:pic>
      <p:pic>
        <p:nvPicPr>
          <p:cNvPr id="34" name="Obraz 33" descr="domek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56376" y="5949280"/>
            <a:ext cx="946292" cy="7790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4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4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4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9" name="Obraz 8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0" name="Obraz 9" descr="dom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sp>
        <p:nvSpPr>
          <p:cNvPr id="2" name="PoleTekstowe 1"/>
          <p:cNvSpPr txBox="1"/>
          <p:nvPr/>
        </p:nvSpPr>
        <p:spPr>
          <a:xfrm>
            <a:off x="391343" y="2373263"/>
            <a:ext cx="8381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>
                <a:solidFill>
                  <a:schemeClr val="tx2">
                    <a:lumMod val="75000"/>
                  </a:schemeClr>
                </a:solidFill>
              </a:rPr>
              <a:t>"Dzięki dostarczonym </a:t>
            </a:r>
            <a:r>
              <a:rPr lang="pl-PL" sz="2800" i="1" dirty="0" smtClean="0">
                <a:solidFill>
                  <a:schemeClr val="tx2">
                    <a:lumMod val="75000"/>
                  </a:schemeClr>
                </a:solidFill>
              </a:rPr>
              <a:t>narzędziom i </a:t>
            </a:r>
            <a:r>
              <a:rPr lang="pl-PL" sz="2800" i="1" dirty="0">
                <a:solidFill>
                  <a:schemeClr val="tx2">
                    <a:lumMod val="75000"/>
                  </a:schemeClr>
                </a:solidFill>
              </a:rPr>
              <a:t>doradztwu ze strony </a:t>
            </a:r>
            <a:r>
              <a:rPr lang="pl-PL" sz="2800" i="1" dirty="0" smtClean="0">
                <a:solidFill>
                  <a:schemeClr val="tx2">
                    <a:lumMod val="75000"/>
                  </a:schemeClr>
                </a:solidFill>
              </a:rPr>
              <a:t>firmy FEN, </a:t>
            </a:r>
            <a:r>
              <a:rPr lang="pl-PL" sz="2800" i="1" dirty="0">
                <a:solidFill>
                  <a:schemeClr val="tx2">
                    <a:lumMod val="75000"/>
                  </a:schemeClr>
                </a:solidFill>
              </a:rPr>
              <a:t>wykonanie projektu w oparciu o kamery </a:t>
            </a:r>
            <a:r>
              <a:rPr lang="pl-PL" sz="2800" i="1" dirty="0" err="1">
                <a:solidFill>
                  <a:schemeClr val="tx2">
                    <a:lumMod val="75000"/>
                  </a:schemeClr>
                </a:solidFill>
              </a:rPr>
              <a:t>IQinVision</a:t>
            </a:r>
            <a:r>
              <a:rPr lang="pl-PL" sz="2800" i="1" dirty="0">
                <a:solidFill>
                  <a:schemeClr val="tx2">
                    <a:lumMod val="75000"/>
                  </a:schemeClr>
                </a:solidFill>
              </a:rPr>
              <a:t> i rejestrator QNAP było dużo prostsze niż w przypadku wcześniejszych projektów opartych o kamery analogowe."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2329111" y="5359499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Biuro Projektów i Realizacji "BPR-Tel" </a:t>
            </a:r>
            <a:endParaRPr lang="pl-PL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Joachim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Borowski i Waldemar Olejniczak</a:t>
            </a:r>
          </a:p>
        </p:txBody>
      </p:sp>
      <p:pic>
        <p:nvPicPr>
          <p:cNvPr id="7" name="Obraz 6" descr="olejniczak_waldemar_8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905375"/>
            <a:ext cx="2181704" cy="1952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2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1520" y="1040160"/>
            <a:ext cx="86044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My wiemy jak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Pre-sales engineering -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projekty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dobór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sprzętu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Szkolenia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online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i warsztaty - techniczne i certyfikacyjne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Urządzenia DEMO - bezpłatne wypożyczenie sprzętu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Wspólny rozwój - poszukiwanie szans i rozwiązań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Ty wiesz komu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Wsparcie certyfikowanych inżynierów  podczas instalacji 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Wspólna prezentacja rozwiązań u Klienta końcowego 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Współuczestnictwo w inicjatywach marketingowych Partnerów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Dopasowanie oferty i produktu do potrzeb klienta (zlecenia nietypowe)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Pomoc w przygotowaniu dokumentacji przetargowej i projektowej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BEZPIECZNY BIZNES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Czytelny system rejestracji projektów, zabezpieczający zaangażowanie Partnera </a:t>
            </a:r>
          </a:p>
          <a:p>
            <a:pPr lvl="0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Wydłużony okres i zakres gwarancji (NBD, serwisy) </a:t>
            </a:r>
          </a:p>
          <a:p>
            <a:pPr lvl="0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Post-sales engineering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6" name="Obraz 5" descr="fen_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36103"/>
            <a:ext cx="720080" cy="735029"/>
          </a:xfrm>
          <a:prstGeom prst="rect">
            <a:avLst/>
          </a:prstGeom>
          <a:effectLst/>
        </p:spPr>
      </p:pic>
      <p:sp>
        <p:nvSpPr>
          <p:cNvPr id="7" name="Prostokąt 6"/>
          <p:cNvSpPr/>
          <p:nvPr/>
        </p:nvSpPr>
        <p:spPr>
          <a:xfrm>
            <a:off x="1115616" y="46409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Na rynku działamy od ponad 14 lat oferując innowacyjne urządzenia i rozwiązania IT poprzez ogólnopolską sieć partnerów: integratorów systemowych, operatorów telekomunikacyjnych,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resellerów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oraz sieci sklepów i lokalne hurtownie. 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 descr="dom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7920880" cy="6521238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/>
          <p:cNvGrpSpPr/>
          <p:nvPr/>
        </p:nvGrpSpPr>
        <p:grpSpPr>
          <a:xfrm>
            <a:off x="287016" y="6411179"/>
            <a:ext cx="8461448" cy="330189"/>
            <a:chOff x="287016" y="6411179"/>
            <a:chExt cx="8461448" cy="330189"/>
          </a:xfrm>
        </p:grpSpPr>
        <p:pic>
          <p:nvPicPr>
            <p:cNvPr id="12" name="Obraz 11" descr="ACTi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016" y="6450553"/>
              <a:ext cx="839657" cy="251440"/>
            </a:xfrm>
            <a:prstGeom prst="rect">
              <a:avLst/>
            </a:prstGeom>
          </p:spPr>
        </p:pic>
        <p:pic>
          <p:nvPicPr>
            <p:cNvPr id="13" name="Obraz 12" descr="cisc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4088" y="6424703"/>
              <a:ext cx="576064" cy="303140"/>
            </a:xfrm>
            <a:prstGeom prst="rect">
              <a:avLst/>
            </a:prstGeom>
          </p:spPr>
        </p:pic>
        <p:pic>
          <p:nvPicPr>
            <p:cNvPr id="14" name="Obraz 13" descr="cyberpow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5848" y="6525344"/>
              <a:ext cx="972616" cy="179383"/>
            </a:xfrm>
            <a:prstGeom prst="rect">
              <a:avLst/>
            </a:prstGeom>
          </p:spPr>
        </p:pic>
        <p:pic>
          <p:nvPicPr>
            <p:cNvPr id="15" name="Obraz 14" descr="FireTid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6256" y="6411179"/>
              <a:ext cx="720080" cy="330189"/>
            </a:xfrm>
            <a:prstGeom prst="rect">
              <a:avLst/>
            </a:prstGeom>
          </p:spPr>
        </p:pic>
        <p:pic>
          <p:nvPicPr>
            <p:cNvPr id="19" name="Obraz 18" descr="geovision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3241" y="6453336"/>
              <a:ext cx="936104" cy="215415"/>
            </a:xfrm>
            <a:prstGeom prst="rect">
              <a:avLst/>
            </a:prstGeom>
          </p:spPr>
        </p:pic>
        <p:pic>
          <p:nvPicPr>
            <p:cNvPr id="20" name="Obraz 19" descr="IQey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5128" y="6438106"/>
              <a:ext cx="864096" cy="276335"/>
            </a:xfrm>
            <a:prstGeom prst="rect">
              <a:avLst/>
            </a:prstGeom>
          </p:spPr>
        </p:pic>
        <p:pic>
          <p:nvPicPr>
            <p:cNvPr id="22" name="Obraz 21" descr="koukaam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3360" y="6515840"/>
              <a:ext cx="864096" cy="153520"/>
            </a:xfrm>
            <a:prstGeom prst="rect">
              <a:avLst/>
            </a:prstGeom>
          </p:spPr>
        </p:pic>
        <p:pic>
          <p:nvPicPr>
            <p:cNvPr id="24" name="Obraz 23" descr="qnap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1472" y="6501889"/>
              <a:ext cx="792088" cy="148768"/>
            </a:xfrm>
            <a:prstGeom prst="rect">
              <a:avLst/>
            </a:prstGeom>
          </p:spPr>
        </p:pic>
        <p:pic>
          <p:nvPicPr>
            <p:cNvPr id="25" name="Obraz 24" descr="meru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84168" y="6453336"/>
              <a:ext cx="648072" cy="259887"/>
            </a:xfrm>
            <a:prstGeom prst="rect">
              <a:avLst/>
            </a:prstGeom>
          </p:spPr>
        </p:pic>
      </p:grpSp>
      <p:pic>
        <p:nvPicPr>
          <p:cNvPr id="28" name="Obraz 27" descr="fen_logo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21" name="Prostokąt 20"/>
          <p:cNvSpPr/>
          <p:nvPr/>
        </p:nvSpPr>
        <p:spPr>
          <a:xfrm>
            <a:off x="6948264" y="5733256"/>
            <a:ext cx="1668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www.fen.pl</a:t>
            </a:r>
          </a:p>
        </p:txBody>
      </p:sp>
      <p:pic>
        <p:nvPicPr>
          <p:cNvPr id="32" name="Obraz 31" descr="napis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4" name="pole tekstowe 23"/>
          <p:cNvSpPr txBox="1"/>
          <p:nvPr/>
        </p:nvSpPr>
        <p:spPr>
          <a:xfrm>
            <a:off x="1247949" y="251973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Zrealizowane projekty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190500" y="1790701"/>
            <a:ext cx="12115800" cy="3638549"/>
            <a:chOff x="190500" y="1790701"/>
            <a:chExt cx="12115800" cy="3638549"/>
          </a:xfrm>
        </p:grpSpPr>
        <p:pic>
          <p:nvPicPr>
            <p:cNvPr id="5" name="Obraz 4" descr="LOGO_RUCH_wzo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" y="1790701"/>
              <a:ext cx="4099773" cy="965200"/>
            </a:xfrm>
            <a:prstGeom prst="rect">
              <a:avLst/>
            </a:prstGeom>
          </p:spPr>
        </p:pic>
        <p:sp>
          <p:nvSpPr>
            <p:cNvPr id="6" name="PoleTekstowe 5"/>
            <p:cNvSpPr txBox="1"/>
            <p:nvPr/>
          </p:nvSpPr>
          <p:spPr>
            <a:xfrm>
              <a:off x="4368800" y="1943100"/>
              <a:ext cx="7937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RUCH SA – centra dystrybucyjne</a:t>
              </a:r>
            </a:p>
          </p:txBody>
        </p:sp>
        <p:sp>
          <p:nvSpPr>
            <p:cNvPr id="8" name="PoleTekstowe 7"/>
            <p:cNvSpPr txBox="1"/>
            <p:nvPr/>
          </p:nvSpPr>
          <p:spPr>
            <a:xfrm>
              <a:off x="2946400" y="3382634"/>
              <a:ext cx="7937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Sieć sklepów jubilerskich – </a:t>
              </a:r>
              <a:r>
                <a:rPr lang="pl-PL" sz="2400" b="1" dirty="0" err="1" smtClean="0">
                  <a:solidFill>
                    <a:schemeClr val="tx2">
                      <a:lumMod val="75000"/>
                    </a:schemeClr>
                  </a:solidFill>
                </a:rPr>
                <a:t>Amber</a:t>
              </a:r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 Gold</a:t>
              </a:r>
            </a:p>
          </p:txBody>
        </p:sp>
        <p:sp>
          <p:nvSpPr>
            <p:cNvPr id="3" name="PoleTekstowe 2"/>
            <p:cNvSpPr txBox="1"/>
            <p:nvPr/>
          </p:nvSpPr>
          <p:spPr>
            <a:xfrm>
              <a:off x="1501000" y="4673599"/>
              <a:ext cx="589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Urząd Miasta Tarnów – dla przedszkoli</a:t>
              </a:r>
              <a:endParaRPr lang="pl-PL" sz="2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026" name="Picture 2" descr="C:\Users\karolk\Desktop\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80216"/>
              <a:ext cx="2498961" cy="89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karolk\Desktop\logo-tarnow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07" y="4305300"/>
              <a:ext cx="985921" cy="112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88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grpSp>
        <p:nvGrpSpPr>
          <p:cNvPr id="2" name="Grupa 1"/>
          <p:cNvGrpSpPr/>
          <p:nvPr/>
        </p:nvGrpSpPr>
        <p:grpSpPr>
          <a:xfrm>
            <a:off x="127000" y="774700"/>
            <a:ext cx="8915400" cy="5990881"/>
            <a:chOff x="127000" y="774700"/>
            <a:chExt cx="8915400" cy="5990881"/>
          </a:xfrm>
        </p:grpSpPr>
        <p:sp>
          <p:nvSpPr>
            <p:cNvPr id="3" name="PoleTekstowe 2"/>
            <p:cNvSpPr txBox="1"/>
            <p:nvPr/>
          </p:nvSpPr>
          <p:spPr>
            <a:xfrm>
              <a:off x="555625" y="1608498"/>
              <a:ext cx="79375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Partner: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Securitas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Polska Sp. z o.o.</a:t>
              </a:r>
            </a:p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Klient końcowy: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RUCH SA – centra </a:t>
              </a:r>
              <a:endParaRPr lang="pl-PL" sz="24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2400" dirty="0">
                  <a:solidFill>
                    <a:schemeClr val="tx2">
                      <a:lumMod val="75000"/>
                    </a:schemeClr>
                  </a:solidFill>
                </a:rPr>
                <a:t>	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	    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dystrybucyjne</a:t>
              </a:r>
              <a:endParaRPr lang="pl-PL" sz="2400" dirty="0" smtClean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" name="Obraz 3" descr="nowy_kiosk_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200" y="1625601"/>
              <a:ext cx="2616200" cy="1745636"/>
            </a:xfrm>
            <a:prstGeom prst="rect">
              <a:avLst/>
            </a:prstGeom>
          </p:spPr>
        </p:pic>
        <p:pic>
          <p:nvPicPr>
            <p:cNvPr id="5" name="Obraz 4" descr="securitas-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399" y="774700"/>
              <a:ext cx="1270001" cy="702551"/>
            </a:xfrm>
            <a:prstGeom prst="rect">
              <a:avLst/>
            </a:prstGeom>
          </p:spPr>
        </p:pic>
        <p:sp>
          <p:nvSpPr>
            <p:cNvPr id="6" name="PoleTekstowe 5"/>
            <p:cNvSpPr txBox="1"/>
            <p:nvPr/>
          </p:nvSpPr>
          <p:spPr>
            <a:xfrm>
              <a:off x="514350" y="2997200"/>
              <a:ext cx="5461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359 Kamer IP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GeoVision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i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ACTi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, w tym:</a:t>
              </a: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216 kamer 1.3Mpx</a:t>
              </a: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45 kamer 4Mpx</a:t>
              </a: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98 kamer 2Mpx</a:t>
              </a: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System rejestracji -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GeoVision</a:t>
              </a:r>
              <a:endParaRPr lang="pl-PL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7" name="Obraz 6" descr="thumb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500" y="3467100"/>
              <a:ext cx="2628900" cy="1577340"/>
            </a:xfrm>
            <a:prstGeom prst="rect">
              <a:avLst/>
            </a:prstGeom>
          </p:spPr>
        </p:pic>
        <p:pic>
          <p:nvPicPr>
            <p:cNvPr id="8" name="Obraz 7" descr="LOGO_RUCH_wzo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5067300"/>
              <a:ext cx="7213600" cy="1698281"/>
            </a:xfrm>
            <a:prstGeom prst="rect">
              <a:avLst/>
            </a:prstGeom>
          </p:spPr>
        </p:pic>
      </p:grpSp>
      <p:sp>
        <p:nvSpPr>
          <p:cNvPr id="16" name="pole tekstowe 23"/>
          <p:cNvSpPr txBox="1"/>
          <p:nvPr/>
        </p:nvSpPr>
        <p:spPr>
          <a:xfrm>
            <a:off x="1114599" y="251973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sym typeface="Wingdings 2"/>
              </a:rPr>
              <a:t>Zrealizowane projekty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4" name="pole tekstowe 23"/>
          <p:cNvSpPr txBox="1"/>
          <p:nvPr/>
        </p:nvSpPr>
        <p:spPr>
          <a:xfrm>
            <a:off x="1012528" y="251973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Zrealizowane projekty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495300" y="1631950"/>
            <a:ext cx="8077200" cy="3950010"/>
            <a:chOff x="495300" y="1631950"/>
            <a:chExt cx="8077200" cy="3950010"/>
          </a:xfrm>
        </p:grpSpPr>
        <p:sp>
          <p:nvSpPr>
            <p:cNvPr id="5" name="PoleTekstowe 4"/>
            <p:cNvSpPr txBox="1"/>
            <p:nvPr/>
          </p:nvSpPr>
          <p:spPr>
            <a:xfrm>
              <a:off x="495300" y="1631950"/>
              <a:ext cx="793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Partner:</a:t>
              </a:r>
              <a:r>
                <a:rPr lang="pl-PL" sz="24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l-PL" sz="2400" dirty="0" err="1">
                  <a:solidFill>
                    <a:schemeClr val="tx2">
                      <a:lumMod val="75000"/>
                    </a:schemeClr>
                  </a:solidFill>
                </a:rPr>
                <a:t>Infocom</a:t>
              </a:r>
              <a:r>
                <a:rPr lang="pl-PL" sz="2400" dirty="0">
                  <a:solidFill>
                    <a:schemeClr val="tx2">
                      <a:lumMod val="75000"/>
                    </a:schemeClr>
                  </a:solidFill>
                </a:rPr>
                <a:t> Tomasz </a:t>
              </a:r>
              <a:r>
                <a:rPr lang="pl-PL" sz="2400" dirty="0" err="1">
                  <a:solidFill>
                    <a:schemeClr val="tx2">
                      <a:lumMod val="75000"/>
                    </a:schemeClr>
                  </a:solidFill>
                </a:rPr>
                <a:t>Groszewski</a:t>
              </a:r>
              <a:endParaRPr lang="pl-PL" sz="24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Klient końcowy: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Sieć sklepów jubilerskich –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Amber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Gold</a:t>
              </a:r>
            </a:p>
          </p:txBody>
        </p:sp>
        <p:pic>
          <p:nvPicPr>
            <p:cNvPr id="7" name="Obraz 6" descr="Screen Shot 2012-05-20 at 01.03.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" y="4457390"/>
              <a:ext cx="8077200" cy="1124570"/>
            </a:xfrm>
            <a:prstGeom prst="rect">
              <a:avLst/>
            </a:prstGeom>
          </p:spPr>
        </p:pic>
        <p:sp>
          <p:nvSpPr>
            <p:cNvPr id="10" name="PoleTekstowe 9"/>
            <p:cNvSpPr txBox="1"/>
            <p:nvPr/>
          </p:nvSpPr>
          <p:spPr>
            <a:xfrm>
              <a:off x="495300" y="2997200"/>
              <a:ext cx="6565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121 Kamer IP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1.3Mpx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ACTi</a:t>
              </a:r>
              <a:endParaRPr lang="pl-PL" sz="24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System rejestracji – QNAP w 36 lokalizacjach</a:t>
              </a:r>
              <a:endParaRPr lang="pl-PL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050" name="Picture 2" descr="C:\Users\karolk\Desktop\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547" y="2854325"/>
              <a:ext cx="2331753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0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4" name="pole tekstowe 23"/>
          <p:cNvSpPr txBox="1"/>
          <p:nvPr/>
        </p:nvSpPr>
        <p:spPr>
          <a:xfrm>
            <a:off x="1038399" y="251973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Zrealizowane projekty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495300" y="1644649"/>
            <a:ext cx="8356600" cy="4083051"/>
            <a:chOff x="495300" y="1644649"/>
            <a:chExt cx="8356600" cy="4083051"/>
          </a:xfrm>
        </p:grpSpPr>
        <p:sp>
          <p:nvSpPr>
            <p:cNvPr id="5" name="PoleTekstowe 4"/>
            <p:cNvSpPr txBox="1"/>
            <p:nvPr/>
          </p:nvSpPr>
          <p:spPr>
            <a:xfrm>
              <a:off x="539750" y="1644649"/>
              <a:ext cx="793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Partner:</a:t>
              </a:r>
              <a:r>
                <a:rPr lang="pl-PL" sz="24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SUNTAR Sp. </a:t>
              </a:r>
              <a:r>
                <a:rPr lang="pl-PL" sz="2400" dirty="0">
                  <a:solidFill>
                    <a:schemeClr val="tx2">
                      <a:lumMod val="75000"/>
                    </a:schemeClr>
                  </a:solidFill>
                </a:rPr>
                <a:t>z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o.o.</a:t>
              </a:r>
              <a:endParaRPr lang="pl-PL" sz="24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Klient końcowy: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Urząd miasta Tarnów – dla przedszkoli</a:t>
              </a:r>
            </a:p>
          </p:txBody>
        </p:sp>
        <p:sp>
          <p:nvSpPr>
            <p:cNvPr id="6" name="PoleTekstowe 5"/>
            <p:cNvSpPr txBox="1"/>
            <p:nvPr/>
          </p:nvSpPr>
          <p:spPr>
            <a:xfrm>
              <a:off x="495300" y="2740025"/>
              <a:ext cx="835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78 Kamer IP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PTZ </a:t>
              </a:r>
              <a:r>
                <a:rPr lang="pl-PL" sz="2400" dirty="0" err="1" smtClean="0">
                  <a:solidFill>
                    <a:schemeClr val="tx2">
                      <a:lumMod val="75000"/>
                    </a:schemeClr>
                  </a:solidFill>
                </a:rPr>
                <a:t>ACTi</a:t>
              </a:r>
              <a:endParaRPr lang="pl-PL" sz="24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System rejestracji – </a:t>
              </a:r>
              <a:r>
                <a:rPr lang="pl-PL" sz="2400" b="1" dirty="0" smtClean="0">
                  <a:solidFill>
                    <a:schemeClr val="tx2">
                      <a:lumMod val="75000"/>
                    </a:schemeClr>
                  </a:solidFill>
                </a:rPr>
                <a:t>78 rejestratorów</a:t>
              </a:r>
              <a:r>
                <a:rPr lang="pl-PL" sz="2400" dirty="0" smtClean="0">
                  <a:solidFill>
                    <a:schemeClr val="tx2">
                      <a:lumMod val="75000"/>
                    </a:schemeClr>
                  </a:solidFill>
                </a:rPr>
                <a:t> 8-kanałowych QNAP </a:t>
              </a:r>
              <a:endParaRPr lang="pl-PL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" name="Obraz 1" descr="sunta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151" y="4216400"/>
              <a:ext cx="2987724" cy="1511300"/>
            </a:xfrm>
            <a:prstGeom prst="rect">
              <a:avLst/>
            </a:prstGeom>
          </p:spPr>
        </p:pic>
        <p:pic>
          <p:nvPicPr>
            <p:cNvPr id="3074" name="Picture 2" descr="C:\Users\karolk\Desktop\Obraz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45" y="4356100"/>
              <a:ext cx="3048000" cy="132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539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4098" name="Picture 2" descr="C:\Users\karolk\Desktop\cisco-webex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58253"/>
            <a:ext cx="197699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198867" y="679496"/>
            <a:ext cx="429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Zdalne szkolenia na platformie internetowej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153551" y="1400175"/>
            <a:ext cx="4051138" cy="1924050"/>
            <a:chOff x="153551" y="1400175"/>
            <a:chExt cx="4051138" cy="1924050"/>
          </a:xfrm>
        </p:grpSpPr>
        <p:sp>
          <p:nvSpPr>
            <p:cNvPr id="4" name="Prostokąt 3"/>
            <p:cNvSpPr/>
            <p:nvPr/>
          </p:nvSpPr>
          <p:spPr>
            <a:xfrm>
              <a:off x="153551" y="1400175"/>
              <a:ext cx="4051138" cy="2095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Data                                           Temat                                    Prowadzący</a:t>
              </a:r>
              <a:endParaRPr lang="pl-PL" sz="1100" b="1" dirty="0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153551" y="1685924"/>
              <a:ext cx="628650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31.05</a:t>
              </a:r>
              <a:endParaRPr lang="pl-PL" sz="1100" b="1" dirty="0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858401" y="1685924"/>
              <a:ext cx="2486026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100" b="1" dirty="0" err="1" smtClean="0"/>
                <a:t>Cicso</a:t>
              </a:r>
              <a:r>
                <a:rPr lang="pl-PL" sz="1100" b="1" dirty="0" smtClean="0"/>
                <a:t> </a:t>
              </a:r>
              <a:r>
                <a:rPr lang="pl-PL" sz="1100" b="1" dirty="0" err="1" smtClean="0"/>
                <a:t>OnPlus</a:t>
              </a:r>
              <a:r>
                <a:rPr lang="pl-PL" sz="1100" b="1" dirty="0" smtClean="0"/>
                <a:t> – hostowana w chmurze platforma do zarabiania na usługach</a:t>
              </a:r>
            </a:p>
            <a:p>
              <a:endParaRPr lang="pl-PL" sz="1100" b="1" dirty="0"/>
            </a:p>
            <a:p>
              <a:r>
                <a:rPr lang="pl-PL" sz="1100" dirty="0" smtClean="0"/>
                <a:t>Wspólnie zdemaskujemy agenta działającego na usługach partnerów Cisco ułatwiającego zarządzanie i utrzymanie urządzeń sieciowych klientów bez konieczności ruszania się z biura czy domu.</a:t>
              </a:r>
              <a:endParaRPr lang="pl-PL" sz="1100" dirty="0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3430151" y="1685924"/>
              <a:ext cx="774538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Marek Dalke</a:t>
              </a:r>
              <a:endParaRPr lang="pl-PL" sz="1100" b="1" dirty="0"/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4800601" y="1400175"/>
            <a:ext cx="4051138" cy="1924050"/>
            <a:chOff x="4800601" y="1400175"/>
            <a:chExt cx="4051138" cy="1924050"/>
          </a:xfrm>
        </p:grpSpPr>
        <p:sp>
          <p:nvSpPr>
            <p:cNvPr id="12" name="Prostokąt 11"/>
            <p:cNvSpPr/>
            <p:nvPr/>
          </p:nvSpPr>
          <p:spPr>
            <a:xfrm>
              <a:off x="4800601" y="1400175"/>
              <a:ext cx="4051138" cy="2095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Data                                           Temat                                    Prowadzący</a:t>
              </a:r>
              <a:endParaRPr lang="pl-PL" sz="1100" b="1" dirty="0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4800601" y="1685924"/>
              <a:ext cx="628650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12.06</a:t>
              </a:r>
              <a:endParaRPr lang="pl-PL" sz="1100" b="1" dirty="0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5505451" y="1685924"/>
              <a:ext cx="2486026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100" b="1" dirty="0" smtClean="0"/>
                <a:t>Programy i promocje, które pomagają wygrać projekty</a:t>
              </a:r>
            </a:p>
            <a:p>
              <a:endParaRPr lang="pl-PL" sz="1100" b="1" dirty="0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8077201" y="1685924"/>
              <a:ext cx="774538" cy="16383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Michał Czyżewski</a:t>
              </a:r>
              <a:endParaRPr lang="pl-PL" sz="1100" b="1" dirty="0"/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153551" y="3848100"/>
            <a:ext cx="4051138" cy="2209800"/>
            <a:chOff x="153551" y="3848100"/>
            <a:chExt cx="4051138" cy="2209800"/>
          </a:xfrm>
        </p:grpSpPr>
        <p:sp>
          <p:nvSpPr>
            <p:cNvPr id="16" name="Prostokąt 15"/>
            <p:cNvSpPr/>
            <p:nvPr/>
          </p:nvSpPr>
          <p:spPr>
            <a:xfrm>
              <a:off x="153551" y="3848100"/>
              <a:ext cx="4051138" cy="2095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Data                                           Temat                                    Prowadzący</a:t>
              </a:r>
              <a:endParaRPr lang="pl-PL" sz="1100" b="1" dirty="0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153551" y="4133849"/>
              <a:ext cx="628650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14.06</a:t>
              </a:r>
              <a:endParaRPr lang="pl-PL" sz="1100" b="1" dirty="0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858401" y="4133849"/>
              <a:ext cx="2486026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100" b="1" dirty="0" smtClean="0"/>
                <a:t>Przełączniki CISCO SB serii 500</a:t>
              </a:r>
            </a:p>
            <a:p>
              <a:endParaRPr lang="pl-PL" sz="1100" b="1" dirty="0"/>
            </a:p>
            <a:p>
              <a:r>
                <a:rPr lang="pl-PL" sz="1100" dirty="0" smtClean="0"/>
                <a:t>Prezentacja następców przełączników SFE/SGE, najsilniejszej rodziny przełączników zarządzających Cisco Small Business oferujących m.in. Dynamiczny routing w warstwie L3, pracę na stosie z prędkością do 20Gbps, interfejsy 10GbE czy zasilanie zgodne ze standardem 802.3at / </a:t>
              </a:r>
              <a:r>
                <a:rPr lang="pl-PL" sz="1100" dirty="0" err="1" smtClean="0"/>
                <a:t>PoE</a:t>
              </a:r>
              <a:r>
                <a:rPr lang="pl-PL" sz="1100" dirty="0" smtClean="0"/>
                <a:t>+.</a:t>
              </a:r>
              <a:endParaRPr lang="pl-PL" sz="1100" dirty="0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3430151" y="4133849"/>
              <a:ext cx="774538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Marek Dalke</a:t>
              </a:r>
              <a:endParaRPr lang="pl-PL" sz="1100" b="1" dirty="0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4800601" y="3848100"/>
            <a:ext cx="4051138" cy="2209800"/>
            <a:chOff x="4800601" y="3848100"/>
            <a:chExt cx="4051138" cy="2209800"/>
          </a:xfrm>
        </p:grpSpPr>
        <p:sp>
          <p:nvSpPr>
            <p:cNvPr id="20" name="Prostokąt 19"/>
            <p:cNvSpPr/>
            <p:nvPr/>
          </p:nvSpPr>
          <p:spPr>
            <a:xfrm>
              <a:off x="4800601" y="3848100"/>
              <a:ext cx="4051138" cy="2095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Data                                           Temat                                    Prowadzący</a:t>
              </a:r>
              <a:endParaRPr lang="pl-PL" sz="1100" b="1" dirty="0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4800601" y="4133849"/>
              <a:ext cx="628650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05.07</a:t>
              </a:r>
              <a:endParaRPr lang="pl-PL" sz="1100" b="1" dirty="0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5505451" y="4133849"/>
              <a:ext cx="2486026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l-PL" sz="1100" b="1" dirty="0" smtClean="0"/>
                <a:t>Jakie korzyści przynosi sprzedaż oryginalnego sprzętu Cisco</a:t>
              </a:r>
            </a:p>
            <a:p>
              <a:endParaRPr lang="pl-PL" sz="1100" b="1" dirty="0"/>
            </a:p>
            <a:p>
              <a:r>
                <a:rPr lang="pl-PL" sz="1100" dirty="0" smtClean="0"/>
                <a:t> W trakcie sesji powiemy co to jest szary kanał, jakie są zagrożenia płynące z zakupów „szarego sprzętu”, a jakie korzyści autoryzowanego kanału sprzedaży oraz „cena to nie wszystko”, czyli jak przekonać klienta końcowego do wybrania autoryzowanego kanału sprzedaży.</a:t>
              </a:r>
              <a:endParaRPr lang="pl-PL" sz="1100" dirty="0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8077201" y="4133849"/>
              <a:ext cx="774538" cy="1924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l-PL" sz="1100" b="1" dirty="0" smtClean="0"/>
                <a:t>Marek Dalke</a:t>
              </a:r>
              <a:endParaRPr lang="pl-PL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568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4" name="Obraz 3" descr="Screen Shot 2012-05-27 at 19.3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5100"/>
            <a:ext cx="3152880" cy="660400"/>
          </a:xfrm>
          <a:prstGeom prst="rect">
            <a:avLst/>
          </a:prstGeom>
        </p:spPr>
      </p:pic>
      <p:sp>
        <p:nvSpPr>
          <p:cNvPr id="7" name="PoleTekstowe 1"/>
          <p:cNvSpPr txBox="1"/>
          <p:nvPr/>
        </p:nvSpPr>
        <p:spPr>
          <a:xfrm>
            <a:off x="1003300" y="421250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Warsztaty techniczne Allied </a:t>
            </a:r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</a:rPr>
              <a:t>Telesis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+MIP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531932" y="1219200"/>
            <a:ext cx="8232537" cy="5316840"/>
            <a:chOff x="531932" y="1219200"/>
            <a:chExt cx="8232537" cy="5316840"/>
          </a:xfrm>
        </p:grpSpPr>
        <p:sp>
          <p:nvSpPr>
            <p:cNvPr id="13" name="Prostokąt 12"/>
            <p:cNvSpPr/>
            <p:nvPr/>
          </p:nvSpPr>
          <p:spPr>
            <a:xfrm>
              <a:off x="4724401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31932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531932" y="1219200"/>
              <a:ext cx="8126293" cy="4000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531933" y="1219200"/>
              <a:ext cx="404006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tx2">
                      <a:lumMod val="75000"/>
                    </a:schemeClr>
                  </a:solidFill>
                </a:rPr>
                <a:t>30.05.2012 Poziom podstawowy</a:t>
              </a:r>
            </a:p>
            <a:p>
              <a:endParaRPr lang="pl-PL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9:00 – Rejestracja uczestników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9:30 – Allied </a:t>
              </a:r>
              <a:r>
                <a:rPr lang="pl-PL" sz="1600" b="1" dirty="0" err="1" smtClean="0">
                  <a:solidFill>
                    <a:schemeClr val="tx2">
                      <a:lumMod val="75000"/>
                    </a:schemeClr>
                  </a:solidFill>
                </a:rPr>
                <a:t>Telesis</a:t>
              </a:r>
              <a:endParaRPr lang="pl-PL" sz="1600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endParaRPr lang="pl-PL" sz="1600" b="1" dirty="0"/>
            </a:p>
            <a:p>
              <a:r>
                <a:rPr lang="pl-PL" sz="1050" b="1" dirty="0" smtClean="0"/>
                <a:t>Teoria: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DVS kontra CCTV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Okablowanie sieci </a:t>
              </a:r>
              <a:r>
                <a:rPr lang="pl-PL" sz="1000" dirty="0" err="1" smtClean="0"/>
                <a:t>ethernet</a:t>
              </a:r>
              <a:r>
                <a:rPr lang="pl-PL" sz="1000" dirty="0" smtClean="0"/>
                <a:t>/ standardy, ograniczenia, itp./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L2 – ISO/OSI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Przełączniki sieciowe – zasady działania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VLAN – Adresacja IP ISO/OSI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err="1" smtClean="0"/>
                <a:t>PoE</a:t>
              </a:r>
              <a:r>
                <a:rPr lang="pl-PL" sz="1000" dirty="0" smtClean="0"/>
                <a:t> podstawy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Przykłady sieci</a:t>
              </a:r>
            </a:p>
            <a:p>
              <a:endParaRPr lang="pl-PL" sz="1100" dirty="0" smtClean="0"/>
            </a:p>
            <a:p>
              <a:r>
                <a:rPr lang="pl-PL" sz="1050" b="1" dirty="0" smtClean="0"/>
                <a:t>Praktyka: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Budowa prostej sieci L2 z </a:t>
              </a:r>
              <a:r>
                <a:rPr lang="pl-PL" sz="1000" dirty="0" err="1" smtClean="0"/>
                <a:t>PoE</a:t>
              </a:r>
              <a:endParaRPr lang="pl-PL" sz="10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Konfiguracja VLAN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Konfiguracja IP </a:t>
              </a:r>
              <a:r>
                <a:rPr lang="pl-PL" sz="1000" dirty="0" err="1" smtClean="0"/>
                <a:t>managment</a:t>
              </a:r>
              <a:endParaRPr lang="pl-PL" sz="1000" dirty="0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24401" y="1219200"/>
              <a:ext cx="4040068" cy="5316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dirty="0" smtClean="0"/>
            </a:p>
            <a:p>
              <a:endParaRPr lang="pl-PL" sz="1600" b="1" dirty="0"/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12:00 – Lunch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13:00 – FEN</a:t>
              </a:r>
            </a:p>
            <a:p>
              <a:endParaRPr lang="pl-PL" sz="1600" b="1" dirty="0"/>
            </a:p>
            <a:p>
              <a:r>
                <a:rPr lang="pl-PL" sz="1000" b="1" dirty="0" smtClean="0"/>
                <a:t>Przygotowanie komputera do pracy z kamerami: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Ustawienie adresu IP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Wyłączanie firewall i UAC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Przygotowanie IE do pracy z kamerami</a:t>
              </a:r>
            </a:p>
            <a:p>
              <a:endParaRPr lang="pl-PL" sz="1050" dirty="0" smtClean="0"/>
            </a:p>
            <a:p>
              <a:r>
                <a:rPr lang="pl-PL" sz="1000" b="1" dirty="0" err="1" smtClean="0"/>
                <a:t>ACTi</a:t>
              </a:r>
              <a:r>
                <a:rPr lang="pl-PL" sz="1000" b="1" dirty="0" smtClean="0"/>
                <a:t> IP </a:t>
              </a:r>
              <a:r>
                <a:rPr lang="pl-PL" sz="1000" b="1" dirty="0" err="1" smtClean="0"/>
                <a:t>Utility</a:t>
              </a:r>
              <a:r>
                <a:rPr lang="pl-PL" sz="1000" b="1" dirty="0" smtClean="0"/>
                <a:t>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kamer w sieciach lokalnych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Aktualizacja </a:t>
              </a:r>
              <a:r>
                <a:rPr lang="pl-PL" sz="900" dirty="0" err="1" smtClean="0"/>
                <a:t>firmware</a:t>
              </a:r>
              <a:endParaRPr lang="pl-PL" sz="9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Zmiana zasobów IP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l-PL" sz="900" dirty="0"/>
            </a:p>
            <a:p>
              <a:r>
                <a:rPr lang="pl-PL" sz="1000" b="1" dirty="0" smtClean="0"/>
                <a:t>Kamery </a:t>
              </a:r>
              <a:r>
                <a:rPr lang="pl-PL" sz="1000" b="1" dirty="0" err="1" smtClean="0"/>
                <a:t>ACTi</a:t>
              </a:r>
              <a:r>
                <a:rPr lang="pl-PL" sz="1000" b="1" dirty="0" smtClean="0"/>
                <a:t>:</a:t>
              </a:r>
              <a:endParaRPr lang="pl-PL" sz="1000" b="1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Ustawianie parametrów kamery (rozdzielczość, </a:t>
              </a:r>
              <a:r>
                <a:rPr lang="pl-PL" sz="900" dirty="0" err="1" smtClean="0"/>
                <a:t>bitrate</a:t>
              </a:r>
              <a:r>
                <a:rPr lang="pl-PL" sz="900" dirty="0" smtClean="0"/>
                <a:t>, kodek, </a:t>
              </a:r>
              <a:r>
                <a:rPr lang="pl-PL" sz="900" dirty="0" err="1" smtClean="0"/>
                <a:t>fps</a:t>
              </a:r>
              <a:r>
                <a:rPr lang="pl-PL" sz="900" dirty="0" smtClean="0"/>
                <a:t>)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Omówienie kodeków (MJPG, MPEG4, H.264)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Ustawienia hasła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Ustawienia adresu IP kamery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Ustawienia migawki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Ustawienia Okien detekcji ruchu</a:t>
              </a:r>
              <a:endParaRPr lang="pl-PL" sz="900" dirty="0"/>
            </a:p>
            <a:p>
              <a:endParaRPr lang="pl-PL" sz="900" dirty="0" smtClean="0"/>
            </a:p>
            <a:p>
              <a:r>
                <a:rPr lang="pl-PL" sz="1000" b="1" dirty="0" err="1" smtClean="0"/>
                <a:t>Koukaam</a:t>
              </a:r>
              <a:r>
                <a:rPr lang="pl-PL" sz="1000" b="1" dirty="0" smtClean="0"/>
                <a:t>:</a:t>
              </a:r>
              <a:endParaRPr lang="pl-PL" sz="1000" b="1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urządzenia w sieci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Przygotowanie </a:t>
              </a:r>
              <a:r>
                <a:rPr lang="pl-PL" sz="900" dirty="0" err="1" smtClean="0"/>
                <a:t>koukaama</a:t>
              </a:r>
              <a:r>
                <a:rPr lang="pl-PL" sz="900" dirty="0" smtClean="0"/>
                <a:t> do pracy w sieci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Tworzenie harmonogramów zdarzeń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i dodawanie kamer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Konfiguracja rejestratora do pracy ciągłej/detekcji ruchu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Konfiguracja okien podglądu / </a:t>
              </a:r>
              <a:r>
                <a:rPr lang="pl-PL" sz="900" dirty="0" err="1" smtClean="0"/>
                <a:t>layoutu</a:t>
              </a:r>
              <a:endParaRPr lang="pl-PL" sz="9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zdarzeń po zadanych parametrach (czas, detekcja)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Eksport zapisanych filmów i zdjęć</a:t>
              </a:r>
              <a:endParaRPr lang="pl-PL" sz="900" dirty="0"/>
            </a:p>
            <a:p>
              <a:endParaRPr lang="pl-PL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7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en_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8" name="Obraz 7" descr="Screen Shot 2012-05-27 at 19.3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5100"/>
            <a:ext cx="3152880" cy="660400"/>
          </a:xfrm>
          <a:prstGeom prst="rect">
            <a:avLst/>
          </a:prstGeom>
        </p:spPr>
      </p:pic>
      <p:sp>
        <p:nvSpPr>
          <p:cNvPr id="9" name="PoleTekstowe 1"/>
          <p:cNvSpPr txBox="1"/>
          <p:nvPr/>
        </p:nvSpPr>
        <p:spPr>
          <a:xfrm>
            <a:off x="1003300" y="421250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Warsztaty techniczne Allied </a:t>
            </a:r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</a:rPr>
              <a:t>Telesis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+MIP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531932" y="1219200"/>
            <a:ext cx="8232537" cy="4347344"/>
            <a:chOff x="531932" y="1219200"/>
            <a:chExt cx="8232537" cy="4347344"/>
          </a:xfrm>
        </p:grpSpPr>
        <p:sp>
          <p:nvSpPr>
            <p:cNvPr id="4" name="Prostokąt 3"/>
            <p:cNvSpPr/>
            <p:nvPr/>
          </p:nvSpPr>
          <p:spPr>
            <a:xfrm>
              <a:off x="4724401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531932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531932" y="1219200"/>
              <a:ext cx="8126293" cy="4000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531933" y="1219200"/>
              <a:ext cx="448774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tx2">
                      <a:lumMod val="75000"/>
                    </a:schemeClr>
                  </a:solidFill>
                </a:rPr>
                <a:t>30.05.2012 Poziom średnio-zaawansowany</a:t>
              </a:r>
            </a:p>
            <a:p>
              <a:endParaRPr lang="pl-PL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9:00 – Rejestracja uczestników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9:30 – Allied </a:t>
              </a:r>
              <a:r>
                <a:rPr lang="pl-PL" sz="1600" b="1" dirty="0" err="1" smtClean="0">
                  <a:solidFill>
                    <a:schemeClr val="tx2">
                      <a:lumMod val="75000"/>
                    </a:schemeClr>
                  </a:solidFill>
                </a:rPr>
                <a:t>Telesis</a:t>
              </a:r>
              <a:endParaRPr lang="pl-PL" sz="1600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endParaRPr lang="pl-PL" sz="1600" b="1" dirty="0"/>
            </a:p>
            <a:p>
              <a:r>
                <a:rPr lang="pl-PL" sz="1050" b="1" dirty="0" smtClean="0"/>
                <a:t>Teoria: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Niezawodność - LAG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Niezawodność w L2 /RSTP i EPSR/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Multicast ISO/OSI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Multicast, kiedy i gdzie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Przykłady sieci</a:t>
              </a:r>
            </a:p>
            <a:p>
              <a:endParaRPr lang="pl-PL" sz="1100" dirty="0" smtClean="0"/>
            </a:p>
            <a:p>
              <a:r>
                <a:rPr lang="pl-PL" sz="1050" b="1" dirty="0" smtClean="0"/>
                <a:t>Praktyka: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Konfiguracja LAG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Konfiguracja RSTP i EPSR – testy porównawcze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Testy z wykorzystaniem transmisji </a:t>
              </a:r>
              <a:r>
                <a:rPr lang="pl-PL" sz="1000" dirty="0" err="1" smtClean="0"/>
                <a:t>multicastowej</a:t>
              </a:r>
              <a:endParaRPr lang="pl-PL" sz="1000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24401" y="1219200"/>
              <a:ext cx="4040068" cy="4347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dirty="0" smtClean="0"/>
            </a:p>
            <a:p>
              <a:endParaRPr lang="pl-PL" sz="1600" b="1" dirty="0"/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12:00 – Lunch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13:00 – FEN</a:t>
              </a:r>
            </a:p>
            <a:p>
              <a:endParaRPr lang="pl-PL" sz="1600" b="1" dirty="0"/>
            </a:p>
            <a:p>
              <a:r>
                <a:rPr lang="pl-PL" sz="1000" b="1" dirty="0" err="1" smtClean="0"/>
                <a:t>Iqmanager</a:t>
              </a:r>
              <a:r>
                <a:rPr lang="pl-PL" sz="1000" b="1" dirty="0" smtClean="0"/>
                <a:t> i </a:t>
              </a:r>
              <a:r>
                <a:rPr lang="pl-PL" sz="1000" b="1" dirty="0" err="1" smtClean="0"/>
                <a:t>ACTi</a:t>
              </a:r>
              <a:r>
                <a:rPr lang="pl-PL" sz="1000" b="1" dirty="0" smtClean="0"/>
                <a:t> IP </a:t>
              </a:r>
              <a:r>
                <a:rPr lang="pl-PL" sz="1000" b="1" dirty="0" err="1" smtClean="0"/>
                <a:t>Utility</a:t>
              </a:r>
              <a:r>
                <a:rPr lang="pl-PL" sz="1000" b="1" dirty="0" smtClean="0"/>
                <a:t>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kamer w sieciach lokalnych i globalnych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Zmiana adresów IP i aktualizacja </a:t>
              </a:r>
              <a:r>
                <a:rPr lang="pl-PL" sz="900" dirty="0" err="1" smtClean="0"/>
                <a:t>firmware</a:t>
              </a:r>
              <a:endParaRPr lang="pl-PL" sz="9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Ustawienia podglądu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Tworzenie grup i rodzin kamer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Wstępna konfiguracja</a:t>
              </a:r>
            </a:p>
            <a:p>
              <a:endParaRPr lang="pl-PL" sz="1050" dirty="0" smtClean="0"/>
            </a:p>
            <a:p>
              <a:r>
                <a:rPr lang="pl-PL" sz="1000" b="1" dirty="0" smtClean="0"/>
                <a:t>Zaawansowana konfiguracja kamer z wykorzystaniem wbudowanych interfejsów WWW: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Krótkie przypomnienie materiału  z etapu 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err="1" smtClean="0"/>
                <a:t>Eventy</a:t>
              </a:r>
              <a:r>
                <a:rPr lang="pl-PL" sz="900" dirty="0" smtClean="0"/>
                <a:t> i komendy CGI w kanałach </a:t>
              </a:r>
              <a:r>
                <a:rPr lang="pl-PL" sz="900" dirty="0" err="1" smtClean="0"/>
                <a:t>ACTi</a:t>
              </a:r>
              <a:endParaRPr lang="pl-PL" sz="9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Konfiguracja kamer do pracy w trudnych warunkach oświetleniowych: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pl-PL" sz="900" dirty="0" err="1" smtClean="0"/>
                <a:t>ACTi</a:t>
              </a:r>
              <a:r>
                <a:rPr lang="pl-PL" sz="900" dirty="0" smtClean="0"/>
                <a:t> – ustawienie migawki, ekspozycji i balansu bieli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pl-PL" sz="900" dirty="0" err="1" smtClean="0"/>
                <a:t>IQeye</a:t>
              </a:r>
              <a:r>
                <a:rPr lang="pl-PL" sz="900" dirty="0" smtClean="0"/>
                <a:t> – ustawienia migawki, </a:t>
              </a:r>
              <a:r>
                <a:rPr lang="pl-PL" sz="900" dirty="0" err="1" smtClean="0"/>
                <a:t>exposure</a:t>
              </a:r>
              <a:r>
                <a:rPr lang="pl-PL" sz="900" dirty="0" smtClean="0"/>
                <a:t> </a:t>
              </a:r>
              <a:r>
                <a:rPr lang="pl-PL" sz="900" dirty="0" err="1" smtClean="0"/>
                <a:t>windows</a:t>
              </a:r>
              <a:r>
                <a:rPr lang="pl-PL" sz="900" dirty="0" smtClean="0"/>
                <a:t>, </a:t>
              </a:r>
              <a:r>
                <a:rPr lang="pl-PL" sz="900" dirty="0" err="1" smtClean="0"/>
                <a:t>autoback</a:t>
              </a:r>
              <a:r>
                <a:rPr lang="pl-PL" sz="900" dirty="0" smtClean="0"/>
                <a:t> </a:t>
              </a:r>
              <a:r>
                <a:rPr lang="pl-PL" sz="900" dirty="0" err="1" smtClean="0"/>
                <a:t>focus’a</a:t>
              </a:r>
              <a:r>
                <a:rPr lang="pl-PL" sz="900" dirty="0" smtClean="0"/>
                <a:t> oraz </a:t>
              </a:r>
              <a:r>
                <a:rPr lang="pl-PL" sz="900" dirty="0" err="1" smtClean="0"/>
                <a:t>LightGrabbera</a:t>
              </a:r>
              <a:r>
                <a:rPr lang="pl-PL" sz="900" dirty="0" smtClean="0"/>
                <a:t> 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l-PL" sz="900" dirty="0"/>
            </a:p>
            <a:p>
              <a:r>
                <a:rPr lang="pl-PL" sz="1000" b="1" dirty="0" err="1" smtClean="0"/>
                <a:t>Qnap</a:t>
              </a:r>
              <a:r>
                <a:rPr lang="pl-PL" sz="1000" b="1" dirty="0" smtClean="0"/>
                <a:t>:</a:t>
              </a:r>
              <a:endParaRPr lang="pl-PL" sz="1000" b="1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i dodawanie kamer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Konfiguracja  rejestratora do pracy ciągłej</a:t>
              </a:r>
              <a:endParaRPr lang="pl-PL" sz="9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Automatyczna archiwizacja danych na serwerach QNAP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Konfiguracja klienta do podglądu wielu serwerów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 descr="dom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7920880" cy="6521238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/>
          <p:cNvGrpSpPr/>
          <p:nvPr/>
        </p:nvGrpSpPr>
        <p:grpSpPr>
          <a:xfrm>
            <a:off x="287016" y="6411179"/>
            <a:ext cx="8461448" cy="330189"/>
            <a:chOff x="287016" y="6411179"/>
            <a:chExt cx="8461448" cy="330189"/>
          </a:xfrm>
        </p:grpSpPr>
        <p:pic>
          <p:nvPicPr>
            <p:cNvPr id="12" name="Obraz 11" descr="ACTi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016" y="6450553"/>
              <a:ext cx="839657" cy="251440"/>
            </a:xfrm>
            <a:prstGeom prst="rect">
              <a:avLst/>
            </a:prstGeom>
          </p:spPr>
        </p:pic>
        <p:pic>
          <p:nvPicPr>
            <p:cNvPr id="13" name="Obraz 12" descr="cisc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4088" y="6424703"/>
              <a:ext cx="576064" cy="303140"/>
            </a:xfrm>
            <a:prstGeom prst="rect">
              <a:avLst/>
            </a:prstGeom>
          </p:spPr>
        </p:pic>
        <p:pic>
          <p:nvPicPr>
            <p:cNvPr id="14" name="Obraz 13" descr="cyberpow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5848" y="6525344"/>
              <a:ext cx="972616" cy="179383"/>
            </a:xfrm>
            <a:prstGeom prst="rect">
              <a:avLst/>
            </a:prstGeom>
          </p:spPr>
        </p:pic>
        <p:pic>
          <p:nvPicPr>
            <p:cNvPr id="15" name="Obraz 14" descr="FireTid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6256" y="6411179"/>
              <a:ext cx="720080" cy="330189"/>
            </a:xfrm>
            <a:prstGeom prst="rect">
              <a:avLst/>
            </a:prstGeom>
          </p:spPr>
        </p:pic>
        <p:pic>
          <p:nvPicPr>
            <p:cNvPr id="19" name="Obraz 18" descr="geovision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3241" y="6453336"/>
              <a:ext cx="936104" cy="215415"/>
            </a:xfrm>
            <a:prstGeom prst="rect">
              <a:avLst/>
            </a:prstGeom>
          </p:spPr>
        </p:pic>
        <p:pic>
          <p:nvPicPr>
            <p:cNvPr id="20" name="Obraz 19" descr="IQey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5128" y="6438106"/>
              <a:ext cx="864096" cy="276335"/>
            </a:xfrm>
            <a:prstGeom prst="rect">
              <a:avLst/>
            </a:prstGeom>
          </p:spPr>
        </p:pic>
        <p:pic>
          <p:nvPicPr>
            <p:cNvPr id="22" name="Obraz 21" descr="koukaam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3360" y="6515840"/>
              <a:ext cx="864096" cy="153520"/>
            </a:xfrm>
            <a:prstGeom prst="rect">
              <a:avLst/>
            </a:prstGeom>
          </p:spPr>
        </p:pic>
        <p:pic>
          <p:nvPicPr>
            <p:cNvPr id="24" name="Obraz 23" descr="qnap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1472" y="6501889"/>
              <a:ext cx="792088" cy="148768"/>
            </a:xfrm>
            <a:prstGeom prst="rect">
              <a:avLst/>
            </a:prstGeom>
          </p:spPr>
        </p:pic>
        <p:pic>
          <p:nvPicPr>
            <p:cNvPr id="25" name="Obraz 24" descr="meru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84168" y="6453336"/>
              <a:ext cx="648072" cy="259887"/>
            </a:xfrm>
            <a:prstGeom prst="rect">
              <a:avLst/>
            </a:prstGeom>
          </p:spPr>
        </p:pic>
      </p:grpSp>
      <p:pic>
        <p:nvPicPr>
          <p:cNvPr id="28" name="Obraz 27" descr="fen_logo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21" name="Prostokąt 20"/>
          <p:cNvSpPr/>
          <p:nvPr/>
        </p:nvSpPr>
        <p:spPr>
          <a:xfrm>
            <a:off x="6948264" y="5733256"/>
            <a:ext cx="1668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www.fen.pl</a:t>
            </a:r>
          </a:p>
        </p:txBody>
      </p:sp>
      <p:pic>
        <p:nvPicPr>
          <p:cNvPr id="32" name="Obraz 31" descr="napis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en_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8" name="Obraz 7" descr="Screen Shot 2012-05-27 at 19.3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5100"/>
            <a:ext cx="3152880" cy="660400"/>
          </a:xfrm>
          <a:prstGeom prst="rect">
            <a:avLst/>
          </a:prstGeom>
        </p:spPr>
      </p:pic>
      <p:sp>
        <p:nvSpPr>
          <p:cNvPr id="9" name="PoleTekstowe 1"/>
          <p:cNvSpPr txBox="1"/>
          <p:nvPr/>
        </p:nvSpPr>
        <p:spPr>
          <a:xfrm>
            <a:off x="1003300" y="421250"/>
            <a:ext cx="478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Warsztaty techniczne Allied </a:t>
            </a:r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</a:rPr>
              <a:t>Telesis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+MIP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531932" y="1219200"/>
            <a:ext cx="8232537" cy="2954655"/>
            <a:chOff x="531932" y="1219200"/>
            <a:chExt cx="8232537" cy="2954655"/>
          </a:xfrm>
        </p:grpSpPr>
        <p:sp>
          <p:nvSpPr>
            <p:cNvPr id="4" name="Prostokąt 3"/>
            <p:cNvSpPr/>
            <p:nvPr/>
          </p:nvSpPr>
          <p:spPr>
            <a:xfrm>
              <a:off x="4724401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531932" y="1762124"/>
              <a:ext cx="3878144" cy="6381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531932" y="1219200"/>
              <a:ext cx="8126293" cy="4000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531933" y="1219200"/>
              <a:ext cx="4040068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tx2">
                      <a:lumMod val="75000"/>
                    </a:schemeClr>
                  </a:solidFill>
                </a:rPr>
                <a:t>30.05.2012 Poziom podstawowy</a:t>
              </a:r>
            </a:p>
            <a:p>
              <a:endParaRPr lang="pl-PL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9:00 – Rejestracja uczestników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9:30 – Allied </a:t>
              </a:r>
              <a:r>
                <a:rPr lang="pl-PL" sz="1600" b="1" dirty="0" err="1" smtClean="0">
                  <a:solidFill>
                    <a:schemeClr val="tx2">
                      <a:lumMod val="75000"/>
                    </a:schemeClr>
                  </a:solidFill>
                </a:rPr>
                <a:t>Telesis</a:t>
              </a:r>
              <a:endParaRPr lang="pl-PL" sz="1600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endParaRPr lang="pl-PL" sz="1600" b="1" dirty="0"/>
            </a:p>
            <a:p>
              <a:r>
                <a:rPr lang="pl-PL" sz="1050" b="1" dirty="0" smtClean="0"/>
                <a:t>Teoria: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Niezawodność - </a:t>
              </a:r>
              <a:r>
                <a:rPr lang="pl-PL" sz="1000" dirty="0" err="1" smtClean="0"/>
                <a:t>Stack</a:t>
              </a:r>
              <a:endParaRPr lang="pl-PL" sz="10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Routing IP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Routing Multicast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Przykłady sieci</a:t>
              </a:r>
            </a:p>
            <a:p>
              <a:endParaRPr lang="pl-PL" sz="1100" dirty="0" smtClean="0"/>
            </a:p>
            <a:p>
              <a:r>
                <a:rPr lang="pl-PL" sz="1050" b="1" dirty="0" smtClean="0"/>
                <a:t>Praktyka: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Konfiguracja </a:t>
              </a:r>
              <a:r>
                <a:rPr lang="pl-PL" sz="1000" dirty="0" err="1" smtClean="0"/>
                <a:t>stackowania</a:t>
              </a:r>
              <a:endParaRPr lang="pl-PL" sz="10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Routing IP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1000" dirty="0" smtClean="0"/>
                <a:t>Routing </a:t>
              </a:r>
              <a:r>
                <a:rPr lang="pl-PL" sz="1000" dirty="0" err="1" smtClean="0"/>
                <a:t>Multicastu</a:t>
              </a:r>
              <a:endParaRPr lang="pl-PL" sz="1000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24401" y="1219200"/>
              <a:ext cx="4040068" cy="263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dirty="0" smtClean="0"/>
            </a:p>
            <a:p>
              <a:endParaRPr lang="pl-PL" sz="1600" b="1" dirty="0"/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12:00 – Lunch</a:t>
              </a:r>
            </a:p>
            <a:p>
              <a:r>
                <a:rPr lang="pl-PL" sz="1600" b="1" dirty="0" smtClean="0">
                  <a:solidFill>
                    <a:schemeClr val="tx2">
                      <a:lumMod val="75000"/>
                    </a:schemeClr>
                  </a:solidFill>
                </a:rPr>
                <a:t>13:00 – FEN</a:t>
              </a:r>
            </a:p>
            <a:p>
              <a:endParaRPr lang="pl-PL" sz="1600" b="1" dirty="0"/>
            </a:p>
            <a:p>
              <a:endParaRPr lang="pl-PL" sz="1000" b="1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Instalacja oprogramowania </a:t>
              </a:r>
              <a:r>
                <a:rPr lang="pl-PL" sz="900" dirty="0" err="1" smtClean="0"/>
                <a:t>ExacqVision</a:t>
              </a:r>
              <a:endParaRPr lang="pl-PL" sz="9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Licencjonowanie – </a:t>
              </a:r>
              <a:r>
                <a:rPr lang="pl-PL" sz="900" dirty="0" err="1" smtClean="0"/>
                <a:t>upgrade</a:t>
              </a:r>
              <a:r>
                <a:rPr lang="pl-PL" sz="900" dirty="0" smtClean="0"/>
                <a:t>, zmiana i przenoszenie licencji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Aktualizacja oprogramowania klienckiego i serwerowego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 i dodawanie kamer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Ustawianie parametrów rejestracji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Tworzenie użytkowników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pl-PL" sz="900" dirty="0" smtClean="0"/>
                <a:t>Wyszukiwanie, przeglądanie i eksport nagranego materiału</a:t>
              </a:r>
            </a:p>
            <a:p>
              <a:endParaRPr lang="pl-PL" sz="105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2902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2" name="Obraz 1" descr="Screen Shot 2012-05-27 at 19.55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62" y="399398"/>
            <a:ext cx="5486400" cy="1411003"/>
          </a:xfrm>
          <a:prstGeom prst="rect">
            <a:avLst/>
          </a:prstGeom>
        </p:spPr>
      </p:pic>
      <p:pic>
        <p:nvPicPr>
          <p:cNvPr id="4" name="Obraz 3" descr="Screen Shot 2012-05-27 at 19.56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2" y="584199"/>
            <a:ext cx="2425700" cy="1041400"/>
          </a:xfrm>
          <a:prstGeom prst="rect">
            <a:avLst/>
          </a:prstGeom>
        </p:spPr>
      </p:pic>
      <p:pic>
        <p:nvPicPr>
          <p:cNvPr id="5" name="Obraz 4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8465" y="2321820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5765" y="2896495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2590" y="3433070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2590" y="3966470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190" y="4477645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 descr="check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4015" y="4991995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oleTekstowe 4"/>
          <p:cNvSpPr txBox="1"/>
          <p:nvPr/>
        </p:nvSpPr>
        <p:spPr>
          <a:xfrm>
            <a:off x="1760462" y="2327772"/>
            <a:ext cx="578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Szybka konfiguracja i łatwe zarządzanie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PoleTekstowe 5"/>
          <p:cNvSpPr txBox="1"/>
          <p:nvPr/>
        </p:nvSpPr>
        <p:spPr>
          <a:xfrm>
            <a:off x="1760462" y="289927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Duża Skalowalność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PoleTekstowe 25"/>
          <p:cNvSpPr txBox="1"/>
          <p:nvPr/>
        </p:nvSpPr>
        <p:spPr>
          <a:xfrm>
            <a:off x="1747762" y="3445372"/>
            <a:ext cx="334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Obsługa do 120 dysków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PoleTekstowe 26"/>
          <p:cNvSpPr txBox="1"/>
          <p:nvPr/>
        </p:nvSpPr>
        <p:spPr>
          <a:xfrm>
            <a:off x="1757286" y="3950197"/>
            <a:ext cx="715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Wysoka wydajność 8G FC; 6G SAS, 1G SCSI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PoleTekstowe 27"/>
          <p:cNvSpPr txBox="1"/>
          <p:nvPr/>
        </p:nvSpPr>
        <p:spPr>
          <a:xfrm>
            <a:off x="1738236" y="4461372"/>
            <a:ext cx="668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Wirtualizacja </a:t>
            </a:r>
            <a:r>
              <a:rPr lang="pl-PL" sz="2400" b="1" dirty="0" err="1" smtClean="0">
                <a:solidFill>
                  <a:schemeClr val="tx2">
                    <a:lumMod val="75000"/>
                  </a:schemeClr>
                </a:solidFill>
              </a:rPr>
              <a:t>VMWare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l-PL" sz="2400" b="1" dirty="0" err="1" smtClean="0">
                <a:solidFill>
                  <a:schemeClr val="tx2">
                    <a:lumMod val="75000"/>
                  </a:schemeClr>
                </a:solidFill>
              </a:rPr>
              <a:t>Hyper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-V, </a:t>
            </a:r>
            <a:r>
              <a:rPr lang="pl-PL" sz="2400" b="1" dirty="0" err="1" smtClean="0">
                <a:solidFill>
                  <a:schemeClr val="tx2">
                    <a:lumMod val="75000"/>
                  </a:schemeClr>
                </a:solidFill>
              </a:rPr>
              <a:t>Citrix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PoleTekstowe 28"/>
          <p:cNvSpPr txBox="1"/>
          <p:nvPr/>
        </p:nvSpPr>
        <p:spPr>
          <a:xfrm>
            <a:off x="1760462" y="5001122"/>
            <a:ext cx="432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Sprzętowy kontroler RAID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4" name="PoleTekstowe 3"/>
          <p:cNvSpPr txBox="1"/>
          <p:nvPr/>
        </p:nvSpPr>
        <p:spPr>
          <a:xfrm>
            <a:off x="977703" y="303807"/>
            <a:ext cx="482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Kontrolery ścian wizyjnych: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6" name="Obraz 5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7703" y="30452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358179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411519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5953" y="49502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oleTekstowe 4"/>
          <p:cNvSpPr txBox="1"/>
          <p:nvPr/>
        </p:nvSpPr>
        <p:spPr>
          <a:xfrm>
            <a:off x="974528" y="1798728"/>
            <a:ext cx="586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iNDS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iVW-UD133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PoleTekstowe 5"/>
          <p:cNvSpPr txBox="1"/>
          <p:nvPr/>
        </p:nvSpPr>
        <p:spPr>
          <a:xfrm>
            <a:off x="1422400" y="3048000"/>
            <a:ext cx="742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Obsługa ultra wysokich rozdzielczości (max 4080x2304/16:9)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PoleTekstowe 25"/>
          <p:cNvSpPr txBox="1"/>
          <p:nvPr/>
        </p:nvSpPr>
        <p:spPr>
          <a:xfrm>
            <a:off x="1453739" y="3589523"/>
            <a:ext cx="663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Technologia maskowania ramki monitora </a:t>
            </a:r>
            <a:r>
              <a:rPr lang="pl-PL" sz="2000" b="1" dirty="0" err="1" smtClean="0">
                <a:solidFill>
                  <a:schemeClr val="tx2">
                    <a:lumMod val="75000"/>
                  </a:schemeClr>
                </a:solidFill>
              </a:rPr>
              <a:t>GeniMask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PoleTekstowe 26"/>
          <p:cNvSpPr txBox="1"/>
          <p:nvPr/>
        </p:nvSpPr>
        <p:spPr>
          <a:xfrm>
            <a:off x="1419225" y="4156075"/>
            <a:ext cx="734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Konfiguracja oraz sterowanie RS232 </a:t>
            </a:r>
          </a:p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(w zestawie dołączone oprogramowanie PC)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PoleTekstowe 28"/>
          <p:cNvSpPr txBox="1"/>
          <p:nvPr/>
        </p:nvSpPr>
        <p:spPr>
          <a:xfrm>
            <a:off x="1422400" y="4997450"/>
            <a:ext cx="7337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Tryby pracy: Full </a:t>
            </a:r>
            <a:r>
              <a:rPr lang="pl-PL" sz="2000" b="1" dirty="0" err="1" smtClean="0">
                <a:solidFill>
                  <a:schemeClr val="tx2">
                    <a:lumMod val="75000"/>
                  </a:schemeClr>
                </a:solidFill>
              </a:rPr>
              <a:t>mode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 (3x3), </a:t>
            </a:r>
            <a:r>
              <a:rPr lang="pl-PL" sz="2000" b="1" dirty="0" err="1" smtClean="0">
                <a:solidFill>
                  <a:schemeClr val="tx2">
                    <a:lumMod val="75000"/>
                  </a:schemeClr>
                </a:solidFill>
              </a:rPr>
              <a:t>full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tx2">
                    <a:lumMod val="75000"/>
                  </a:schemeClr>
                </a:solidFill>
              </a:rPr>
              <a:t>mode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 (3x2), Full </a:t>
            </a:r>
            <a:r>
              <a:rPr lang="pl-PL" sz="2000" b="1" dirty="0" err="1" smtClean="0">
                <a:solidFill>
                  <a:schemeClr val="tx2">
                    <a:lumMod val="75000"/>
                  </a:schemeClr>
                </a:solidFill>
              </a:rPr>
              <a:t>mode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 (2x3)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karolk\Desktop\VMBOX133a_400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1456079"/>
            <a:ext cx="2925021" cy="138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en_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5" name="PoleTekstowe 3"/>
          <p:cNvSpPr txBox="1"/>
          <p:nvPr/>
        </p:nvSpPr>
        <p:spPr>
          <a:xfrm>
            <a:off x="977703" y="303807"/>
            <a:ext cx="482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Konwertery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6" name="Obraz 5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7703" y="30452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38580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436284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5953" y="49883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oleTekstowe 4"/>
          <p:cNvSpPr txBox="1"/>
          <p:nvPr/>
        </p:nvSpPr>
        <p:spPr>
          <a:xfrm>
            <a:off x="974528" y="1798728"/>
            <a:ext cx="586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Cypress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CLUX-H2SDI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PoleTekstowe 5"/>
          <p:cNvSpPr txBox="1"/>
          <p:nvPr/>
        </p:nvSpPr>
        <p:spPr>
          <a:xfrm>
            <a:off x="1422400" y="3048000"/>
            <a:ext cx="742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Konwerter HDMI do SDI/HD-SDI/3G-SDI z wyjściem podwójnym SDI oraz dodatkowym wejściem audio stereo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PoleTekstowe 25"/>
          <p:cNvSpPr txBox="1"/>
          <p:nvPr/>
        </p:nvSpPr>
        <p:spPr>
          <a:xfrm>
            <a:off x="1444214" y="3856223"/>
            <a:ext cx="663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Podwójne wyjście SDI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PoleTekstowe 26"/>
          <p:cNvSpPr txBox="1"/>
          <p:nvPr/>
        </p:nvSpPr>
        <p:spPr>
          <a:xfrm>
            <a:off x="1419225" y="4384675"/>
            <a:ext cx="734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Automatyczna detekcja sygnału (SD/HD/3G)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PoleTekstowe 28"/>
          <p:cNvSpPr txBox="1"/>
          <p:nvPr/>
        </p:nvSpPr>
        <p:spPr>
          <a:xfrm>
            <a:off x="1422400" y="4997450"/>
            <a:ext cx="7337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Odległość transmisji: 300m (SD), 200m (HD) oraz 100m (3G)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karolk\Desktop\400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12638"/>
            <a:ext cx="2590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1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en_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sp>
        <p:nvSpPr>
          <p:cNvPr id="5" name="PoleTekstowe 3"/>
          <p:cNvSpPr txBox="1"/>
          <p:nvPr/>
        </p:nvSpPr>
        <p:spPr>
          <a:xfrm>
            <a:off x="977703" y="303807"/>
            <a:ext cx="482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>
                <a:solidFill>
                  <a:schemeClr val="tx2">
                    <a:lumMod val="75000"/>
                  </a:schemeClr>
                </a:solidFill>
              </a:rPr>
              <a:t>UPSy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6" name="Obraz 5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156" y="2232423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chec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4528" y="4216798"/>
            <a:ext cx="491975" cy="479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oleTekstowe 5"/>
          <p:cNvSpPr txBox="1"/>
          <p:nvPr/>
        </p:nvSpPr>
        <p:spPr>
          <a:xfrm>
            <a:off x="1415853" y="2235200"/>
            <a:ext cx="7421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Moc pozorna/rzeczywista: do 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10000VA </a:t>
            </a:r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9000W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PoleTekstowe 26"/>
          <p:cNvSpPr txBox="1"/>
          <p:nvPr/>
        </p:nvSpPr>
        <p:spPr>
          <a:xfrm>
            <a:off x="1419225" y="4257675"/>
            <a:ext cx="734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Moc pozorna/rzeczywista: do 6000VA / 4500W</a:t>
            </a:r>
          </a:p>
        </p:txBody>
      </p:sp>
      <p:pic>
        <p:nvPicPr>
          <p:cNvPr id="7170" name="Picture 2" descr="C:\Users\karolk\Desktop\powerwalk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5" y="1165581"/>
            <a:ext cx="3314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arolk\Desktop\CyberPower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7" y="3460750"/>
            <a:ext cx="3767626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dom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1187624" y="232971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sym typeface="Wingdings 2"/>
              </a:rPr>
              <a:t>w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</a:rPr>
              <a:t>ysokie rozdzielczości</a:t>
            </a:r>
            <a:endParaRPr lang="pl-PL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87624" y="2980070"/>
            <a:ext cx="584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skalowalność sceny</a:t>
            </a:r>
            <a:endParaRPr lang="pl-PL" sz="28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87624" y="3649474"/>
            <a:ext cx="642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z</a:t>
            </a:r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asilanie PoE</a:t>
            </a:r>
            <a:endParaRPr lang="pl-PL" sz="28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87624" y="4302611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zdalna i lokalna rejestracja</a:t>
            </a:r>
            <a:endParaRPr lang="pl-PL" sz="28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323528" y="105273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Kamery IP</a:t>
            </a:r>
          </a:p>
          <a:p>
            <a:r>
              <a:rPr lang="pl-PL" sz="32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stworzone do szybkiego projektowania</a:t>
            </a:r>
            <a:endParaRPr lang="pl-PL" sz="32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Obraz 12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2204864"/>
            <a:ext cx="504056" cy="49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3012951"/>
            <a:ext cx="504056" cy="49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3710930"/>
            <a:ext cx="504056" cy="49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4366617"/>
            <a:ext cx="504056" cy="49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1187624" y="5054739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sym typeface="Wingdings 2"/>
              </a:rPr>
              <a:t>idealnie zaprojektowane pod inwestycje.</a:t>
            </a:r>
            <a:endParaRPr lang="pl-PL" sz="28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Obraz 18" descr="check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5099695"/>
            <a:ext cx="504056" cy="490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 descr="fen_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21" name="Obraz 20" descr="napi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1766710" cy="139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2495352" y="0"/>
            <a:ext cx="41785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err="1" smtClean="0"/>
              <a:t>ACTi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Fisheye</a:t>
            </a:r>
            <a:r>
              <a:rPr lang="pl-PL" sz="3200" b="1" dirty="0" smtClean="0"/>
              <a:t> KCM-3911</a:t>
            </a:r>
          </a:p>
        </p:txBody>
      </p:sp>
      <p:grpSp>
        <p:nvGrpSpPr>
          <p:cNvPr id="7" name="群組 33"/>
          <p:cNvGrpSpPr/>
          <p:nvPr/>
        </p:nvGrpSpPr>
        <p:grpSpPr>
          <a:xfrm>
            <a:off x="5220072" y="889000"/>
            <a:ext cx="3644528" cy="2348733"/>
            <a:chOff x="4824536" y="764704"/>
            <a:chExt cx="4067944" cy="3096344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0560" y="1340768"/>
              <a:ext cx="3384376" cy="2456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圓角矩形 6"/>
            <p:cNvSpPr/>
            <p:nvPr/>
          </p:nvSpPr>
          <p:spPr>
            <a:xfrm>
              <a:off x="4824536" y="764704"/>
              <a:ext cx="4067944" cy="3096344"/>
            </a:xfrm>
            <a:prstGeom prst="roundRect">
              <a:avLst/>
            </a:prstGeom>
            <a:noFill/>
            <a:ln>
              <a:solidFill>
                <a:srgbClr val="FF9900">
                  <a:alpha val="50196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7"/>
            <p:cNvSpPr/>
            <p:nvPr/>
          </p:nvSpPr>
          <p:spPr>
            <a:xfrm>
              <a:off x="5072250" y="836711"/>
              <a:ext cx="3606182" cy="42527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6 * VGA output </a:t>
              </a:r>
              <a:r>
                <a:rPr lang="en-US" altLang="zh-TW" dirty="0" smtClean="0">
                  <a:solidFill>
                    <a:srgbClr val="FF0000"/>
                  </a:solidFill>
                  <a:latin typeface="Georgia" pitchFamily="18" charset="0"/>
                </a:rPr>
                <a:t>many eyes</a:t>
              </a:r>
              <a:endParaRPr lang="zh-TW" altLang="en-US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5" name="群組 34"/>
          <p:cNvGrpSpPr/>
          <p:nvPr/>
        </p:nvGrpSpPr>
        <p:grpSpPr>
          <a:xfrm>
            <a:off x="4427984" y="4293097"/>
            <a:ext cx="4464496" cy="2160238"/>
            <a:chOff x="4355976" y="4297954"/>
            <a:chExt cx="4608512" cy="2208815"/>
          </a:xfrm>
        </p:grpSpPr>
        <p:sp>
          <p:nvSpPr>
            <p:cNvPr id="16" name="矩形 9"/>
            <p:cNvSpPr/>
            <p:nvPr/>
          </p:nvSpPr>
          <p:spPr>
            <a:xfrm>
              <a:off x="4763332" y="4397222"/>
              <a:ext cx="384111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Panorama </a:t>
              </a:r>
              <a:r>
                <a:rPr lang="en-US" altLang="zh-TW" dirty="0" err="1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ePTZ</a:t>
              </a:r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 </a:t>
              </a:r>
              <a:r>
                <a:rPr lang="en-US" altLang="zh-TW" dirty="0" smtClean="0">
                  <a:solidFill>
                    <a:srgbClr val="FF0000"/>
                  </a:solidFill>
                  <a:latin typeface="Georgia" pitchFamily="18" charset="0"/>
                </a:rPr>
                <a:t>move eyes</a:t>
              </a:r>
              <a:endParaRPr lang="zh-TW" altLang="en-US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8" y="4797152"/>
              <a:ext cx="4229687" cy="105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1"/>
            <p:cNvSpPr/>
            <p:nvPr/>
          </p:nvSpPr>
          <p:spPr>
            <a:xfrm>
              <a:off x="4788024" y="4797152"/>
              <a:ext cx="1728192" cy="1008112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b="1" dirty="0" smtClean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sp>
          <p:nvSpPr>
            <p:cNvPr id="19" name="圓角矩形 14"/>
            <p:cNvSpPr/>
            <p:nvPr/>
          </p:nvSpPr>
          <p:spPr>
            <a:xfrm>
              <a:off x="4355976" y="4297954"/>
              <a:ext cx="4608512" cy="1723334"/>
            </a:xfrm>
            <a:prstGeom prst="roundRect">
              <a:avLst/>
            </a:prstGeom>
            <a:noFill/>
            <a:ln>
              <a:solidFill>
                <a:srgbClr val="FF9900">
                  <a:alpha val="50196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20"/>
            <p:cNvSpPr/>
            <p:nvPr/>
          </p:nvSpPr>
          <p:spPr>
            <a:xfrm>
              <a:off x="7524328" y="5805264"/>
              <a:ext cx="13532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 smtClean="0">
                  <a:latin typeface="Georgia" pitchFamily="18" charset="0"/>
                </a:rPr>
                <a:t>Panorama</a:t>
              </a:r>
              <a:endParaRPr lang="zh-TW" altLang="en-US" sz="2000" dirty="0"/>
            </a:p>
          </p:txBody>
        </p:sp>
        <p:sp>
          <p:nvSpPr>
            <p:cNvPr id="21" name="矩形 21"/>
            <p:cNvSpPr/>
            <p:nvPr/>
          </p:nvSpPr>
          <p:spPr>
            <a:xfrm>
              <a:off x="5220072" y="5085184"/>
              <a:ext cx="1296144" cy="720080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b="1" dirty="0" smtClean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sp>
          <p:nvSpPr>
            <p:cNvPr id="22" name="矩形 22"/>
            <p:cNvSpPr/>
            <p:nvPr/>
          </p:nvSpPr>
          <p:spPr>
            <a:xfrm>
              <a:off x="5652120" y="5373216"/>
              <a:ext cx="864096" cy="432048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b="1" dirty="0" smtClean="0">
                <a:solidFill>
                  <a:srgbClr val="FFFF00"/>
                </a:solidFill>
                <a:latin typeface="Georgia" pitchFamily="18" charset="0"/>
              </a:endParaRPr>
            </a:p>
          </p:txBody>
        </p:sp>
        <p:cxnSp>
          <p:nvCxnSpPr>
            <p:cNvPr id="23" name="直線單箭頭接點 23"/>
            <p:cNvCxnSpPr/>
            <p:nvPr/>
          </p:nvCxnSpPr>
          <p:spPr>
            <a:xfrm rot="5400000">
              <a:off x="5292080" y="6021288"/>
              <a:ext cx="432048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4"/>
            <p:cNvSpPr/>
            <p:nvPr/>
          </p:nvSpPr>
          <p:spPr>
            <a:xfrm>
              <a:off x="4427984" y="6137436"/>
              <a:ext cx="2499402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dirty="0" smtClean="0">
                  <a:latin typeface="Georgia" pitchFamily="18" charset="0"/>
                </a:rPr>
                <a:t>4M/1080p/720p/VGA</a:t>
              </a:r>
              <a:endParaRPr lang="zh-TW" altLang="en-US" sz="1800" dirty="0"/>
            </a:p>
          </p:txBody>
        </p:sp>
        <p:sp>
          <p:nvSpPr>
            <p:cNvPr id="25" name="矩形 25"/>
            <p:cNvSpPr/>
            <p:nvPr/>
          </p:nvSpPr>
          <p:spPr>
            <a:xfrm>
              <a:off x="6012160" y="5517232"/>
              <a:ext cx="504056" cy="288032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b="1" dirty="0" smtClean="0">
                <a:solidFill>
                  <a:srgbClr val="FFFF00"/>
                </a:solidFill>
                <a:latin typeface="Georgia" pitchFamily="18" charset="0"/>
              </a:endParaRPr>
            </a:p>
          </p:txBody>
        </p:sp>
      </p:grpSp>
      <p:grpSp>
        <p:nvGrpSpPr>
          <p:cNvPr id="26" name="群組 36"/>
          <p:cNvGrpSpPr/>
          <p:nvPr/>
        </p:nvGrpSpPr>
        <p:grpSpPr>
          <a:xfrm>
            <a:off x="395536" y="3645024"/>
            <a:ext cx="3533703" cy="3024336"/>
            <a:chOff x="225582" y="3329608"/>
            <a:chExt cx="3986378" cy="3411760"/>
          </a:xfrm>
        </p:grpSpPr>
        <p:sp>
          <p:nvSpPr>
            <p:cNvPr id="27" name="矩形 8"/>
            <p:cNvSpPr/>
            <p:nvPr/>
          </p:nvSpPr>
          <p:spPr>
            <a:xfrm>
              <a:off x="667068" y="3501008"/>
              <a:ext cx="282481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Panorama MD </a:t>
              </a:r>
              <a:r>
                <a:rPr lang="en-US" altLang="zh-TW" dirty="0" smtClean="0">
                  <a:solidFill>
                    <a:srgbClr val="FF0000"/>
                  </a:solidFill>
                  <a:latin typeface="Georgia" pitchFamily="18" charset="0"/>
                </a:rPr>
                <a:t>smart eyes</a:t>
              </a:r>
              <a:endParaRPr lang="zh-TW" altLang="en-US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5405608"/>
              <a:ext cx="3338306" cy="1047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圓角矩形 13"/>
            <p:cNvSpPr/>
            <p:nvPr/>
          </p:nvSpPr>
          <p:spPr>
            <a:xfrm>
              <a:off x="225582" y="3329608"/>
              <a:ext cx="3986378" cy="3339752"/>
            </a:xfrm>
            <a:prstGeom prst="roundRect">
              <a:avLst/>
            </a:prstGeom>
            <a:noFill/>
            <a:ln>
              <a:solidFill>
                <a:srgbClr val="FF9900">
                  <a:alpha val="50196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1720" y="4077072"/>
              <a:ext cx="1724398" cy="115214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1" name="矩形 16"/>
            <p:cNvSpPr/>
            <p:nvPr/>
          </p:nvSpPr>
          <p:spPr>
            <a:xfrm>
              <a:off x="1691680" y="5877272"/>
              <a:ext cx="504056" cy="504056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dirty="0">
                <a:solidFill>
                  <a:schemeClr val="tx1"/>
                </a:solidFill>
                <a:latin typeface="Georgia" pitchFamily="18" charset="0"/>
              </a:endParaRPr>
            </a:p>
          </p:txBody>
        </p:sp>
        <p:cxnSp>
          <p:nvCxnSpPr>
            <p:cNvPr id="32" name="直線單箭頭接點 17"/>
            <p:cNvCxnSpPr>
              <a:stCxn id="31" idx="0"/>
            </p:cNvCxnSpPr>
            <p:nvPr/>
          </p:nvCxnSpPr>
          <p:spPr>
            <a:xfrm rot="5400000" flipH="1" flipV="1">
              <a:off x="1637674" y="5391218"/>
              <a:ext cx="792088" cy="1800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18"/>
            <p:cNvSpPr/>
            <p:nvPr/>
          </p:nvSpPr>
          <p:spPr>
            <a:xfrm>
              <a:off x="550512" y="4005064"/>
              <a:ext cx="15506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 smtClean="0">
                  <a:latin typeface="Georgia" pitchFamily="18" charset="0"/>
                </a:rPr>
                <a:t>Pop-out 720p MD</a:t>
              </a:r>
              <a:endParaRPr lang="zh-TW" altLang="en-US" sz="2000" dirty="0"/>
            </a:p>
          </p:txBody>
        </p:sp>
        <p:sp>
          <p:nvSpPr>
            <p:cNvPr id="34" name="矩形 19"/>
            <p:cNvSpPr/>
            <p:nvPr/>
          </p:nvSpPr>
          <p:spPr>
            <a:xfrm>
              <a:off x="539552" y="6341258"/>
              <a:ext cx="3307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 smtClean="0">
                  <a:latin typeface="Georgia" pitchFamily="18" charset="0"/>
                </a:rPr>
                <a:t>Scaled 1280*352 panorama</a:t>
              </a:r>
              <a:endParaRPr lang="zh-TW" altLang="en-US" sz="2000" dirty="0"/>
            </a:p>
          </p:txBody>
        </p:sp>
        <p:sp>
          <p:nvSpPr>
            <p:cNvPr id="35" name="矩形 26"/>
            <p:cNvSpPr/>
            <p:nvPr/>
          </p:nvSpPr>
          <p:spPr>
            <a:xfrm>
              <a:off x="3203848" y="5733256"/>
              <a:ext cx="504056" cy="504056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dirty="0">
                <a:solidFill>
                  <a:schemeClr val="tx1"/>
                </a:solidFill>
                <a:latin typeface="Georgia" pitchFamily="18" charset="0"/>
              </a:endParaRPr>
            </a:p>
          </p:txBody>
        </p:sp>
        <p:sp>
          <p:nvSpPr>
            <p:cNvPr id="36" name="矩形 27"/>
            <p:cNvSpPr/>
            <p:nvPr/>
          </p:nvSpPr>
          <p:spPr>
            <a:xfrm>
              <a:off x="539552" y="5733256"/>
              <a:ext cx="504056" cy="504056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800" dirty="0">
                <a:solidFill>
                  <a:schemeClr val="tx1"/>
                </a:solidFill>
                <a:latin typeface="Georgia" pitchFamily="18" charset="0"/>
              </a:endParaRPr>
            </a:p>
          </p:txBody>
        </p:sp>
      </p:grpSp>
      <p:grpSp>
        <p:nvGrpSpPr>
          <p:cNvPr id="37" name="群組 42"/>
          <p:cNvGrpSpPr/>
          <p:nvPr/>
        </p:nvGrpSpPr>
        <p:grpSpPr>
          <a:xfrm>
            <a:off x="251520" y="836712"/>
            <a:ext cx="3677719" cy="2376264"/>
            <a:chOff x="179512" y="620688"/>
            <a:chExt cx="3677719" cy="2376264"/>
          </a:xfrm>
        </p:grpSpPr>
        <p:sp>
          <p:nvSpPr>
            <p:cNvPr id="38" name="圓角矩形 38"/>
            <p:cNvSpPr/>
            <p:nvPr/>
          </p:nvSpPr>
          <p:spPr>
            <a:xfrm>
              <a:off x="179512" y="620688"/>
              <a:ext cx="3677719" cy="2376264"/>
            </a:xfrm>
            <a:prstGeom prst="roundRect">
              <a:avLst/>
            </a:prstGeom>
            <a:noFill/>
            <a:ln>
              <a:solidFill>
                <a:srgbClr val="FF9900">
                  <a:alpha val="50196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9"/>
            <p:cNvSpPr/>
            <p:nvPr/>
          </p:nvSpPr>
          <p:spPr>
            <a:xfrm>
              <a:off x="394176" y="692696"/>
              <a:ext cx="331372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Panorama (360</a:t>
              </a:r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°</a:t>
              </a:r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/180</a:t>
              </a:r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°</a:t>
              </a:r>
              <a:r>
                <a:rPr lang="en-US" altLang="zh-TW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Georgia" pitchFamily="18" charset="0"/>
                </a:rPr>
                <a:t>) </a:t>
              </a:r>
              <a:r>
                <a:rPr lang="en-US" altLang="zh-TW" dirty="0" smtClean="0">
                  <a:solidFill>
                    <a:srgbClr val="FF0000"/>
                  </a:solidFill>
                  <a:latin typeface="Georgia" pitchFamily="18" charset="0"/>
                </a:rPr>
                <a:t>big eyes</a:t>
              </a:r>
              <a:endParaRPr lang="zh-TW" altLang="en-US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1196752"/>
              <a:ext cx="3441513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向右箭號 30"/>
          <p:cNvSpPr/>
          <p:nvPr/>
        </p:nvSpPr>
        <p:spPr>
          <a:xfrm rot="19175576">
            <a:off x="5053258" y="2576978"/>
            <a:ext cx="621662" cy="380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向右箭號 37"/>
          <p:cNvSpPr/>
          <p:nvPr/>
        </p:nvSpPr>
        <p:spPr>
          <a:xfrm rot="13047155">
            <a:off x="3417602" y="2633517"/>
            <a:ext cx="610382" cy="436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向右箭號 31"/>
          <p:cNvSpPr/>
          <p:nvPr/>
        </p:nvSpPr>
        <p:spPr>
          <a:xfrm rot="3122409">
            <a:off x="5006353" y="3997319"/>
            <a:ext cx="697372" cy="346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向右箭號 32"/>
          <p:cNvSpPr/>
          <p:nvPr/>
        </p:nvSpPr>
        <p:spPr>
          <a:xfrm rot="7844232">
            <a:off x="3527538" y="3945263"/>
            <a:ext cx="576754" cy="358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Obraz 1" descr="logo_acti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2209800" cy="67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810444" y="1213768"/>
            <a:ext cx="4677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err="1" smtClean="0"/>
              <a:t>ACTi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Fisheye</a:t>
            </a:r>
            <a:r>
              <a:rPr lang="pl-PL" sz="3600" b="1" dirty="0" smtClean="0"/>
              <a:t> KCM-3911</a:t>
            </a:r>
          </a:p>
        </p:txBody>
      </p:sp>
      <p:pic>
        <p:nvPicPr>
          <p:cNvPr id="9" name="Obraz 8" descr="fen_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0" name="Obraz 9" descr="napi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2" name="Obraz 11" descr="dome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2" name="KCM-3911 at Basketball Court.mp4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7584" y="1988840"/>
            <a:ext cx="7151391" cy="39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996952"/>
            <a:ext cx="526887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fen_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1" name="Obraz 10" descr="nap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2" name="Obraz 11" descr="dom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2051720" y="2492896"/>
            <a:ext cx="51845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zoom 18x, odległość 1325 metrów</a:t>
            </a:r>
            <a:endParaRPr lang="pl-PL" sz="2500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323528" y="1124744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Pałac Kultury</a:t>
            </a:r>
          </a:p>
          <a:p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okiem kamery </a:t>
            </a:r>
            <a:r>
              <a:rPr lang="pl-PL" sz="4000" b="1" dirty="0" err="1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ACTi</a:t>
            </a:r>
            <a:r>
              <a:rPr lang="pl-PL" sz="4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KCM-5211</a:t>
            </a:r>
            <a:endParaRPr lang="pl-PL" sz="4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e tekstowe 26"/>
          <p:cNvSpPr txBox="1"/>
          <p:nvPr/>
        </p:nvSpPr>
        <p:spPr>
          <a:xfrm>
            <a:off x="6047656" y="206084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Pałac Kultury</a:t>
            </a:r>
          </a:p>
          <a:p>
            <a:pPr algn="ctr"/>
            <a:r>
              <a:rPr lang="pl-PL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okiem kamery </a:t>
            </a:r>
          </a:p>
          <a:p>
            <a:pPr algn="ctr"/>
            <a:r>
              <a:rPr lang="pl-PL" b="1" dirty="0" err="1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ACTi</a:t>
            </a:r>
            <a:r>
              <a:rPr lang="pl-PL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KCM-5211</a:t>
            </a:r>
            <a:endParaRPr lang="pl-PL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941168"/>
            <a:ext cx="222463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rostokąt 18"/>
          <p:cNvSpPr/>
          <p:nvPr/>
        </p:nvSpPr>
        <p:spPr>
          <a:xfrm>
            <a:off x="5076056" y="3212976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zoom 18x, </a:t>
            </a:r>
          </a:p>
          <a:p>
            <a:pPr algn="ctr"/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odległość 1325 metrów</a:t>
            </a:r>
            <a:endParaRPr lang="pl-PL" sz="2000" dirty="0"/>
          </a:p>
        </p:txBody>
      </p:sp>
      <p:pic>
        <p:nvPicPr>
          <p:cNvPr id="11" name="Obraz 10" descr="fen_log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12" name="Obraz 11" descr="napi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13" name="Obraz 12" descr="dome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5516" y="0"/>
            <a:ext cx="2578484" cy="2122858"/>
          </a:xfrm>
          <a:prstGeom prst="rect">
            <a:avLst/>
          </a:prstGeom>
        </p:spPr>
      </p:pic>
      <p:pic>
        <p:nvPicPr>
          <p:cNvPr id="2" name="Kamera ACTi KCM-52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55576" y="1484784"/>
            <a:ext cx="5153194" cy="486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en_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9682"/>
            <a:ext cx="560825" cy="572468"/>
          </a:xfrm>
          <a:prstGeom prst="rect">
            <a:avLst/>
          </a:prstGeom>
          <a:effectLst/>
        </p:spPr>
      </p:pic>
      <p:pic>
        <p:nvPicPr>
          <p:cNvPr id="9" name="Obraz 8" descr="nap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06202"/>
            <a:ext cx="2376264" cy="674526"/>
          </a:xfrm>
          <a:prstGeom prst="rect">
            <a:avLst/>
          </a:prstGeom>
        </p:spPr>
      </p:pic>
      <p:pic>
        <p:nvPicPr>
          <p:cNvPr id="2" name="Obraz 1" descr="7_seri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28" y="1841499"/>
            <a:ext cx="3260149" cy="2034333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190428" y="1281460"/>
            <a:ext cx="52669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err="1" smtClean="0">
                <a:solidFill>
                  <a:schemeClr val="tx2">
                    <a:lumMod val="75000"/>
                  </a:schemeClr>
                </a:solidFill>
              </a:rPr>
              <a:t>IQinVision</a:t>
            </a: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 Nowa seria 7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Obraz 9" descr="dom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92616" y="-114300"/>
            <a:ext cx="1651384" cy="1359579"/>
          </a:xfrm>
          <a:prstGeom prst="rect">
            <a:avLst/>
          </a:prstGeom>
        </p:spPr>
      </p:pic>
      <p:pic>
        <p:nvPicPr>
          <p:cNvPr id="3" name="Obraz 2" descr="IQey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333500"/>
            <a:ext cx="1801428" cy="576091"/>
          </a:xfrm>
          <a:prstGeom prst="rect">
            <a:avLst/>
          </a:prstGeom>
        </p:spPr>
      </p:pic>
      <p:pic>
        <p:nvPicPr>
          <p:cNvPr id="13" name="Obraz 12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877" y="2181622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oleTekstowe 4"/>
          <p:cNvSpPr txBox="1"/>
          <p:nvPr/>
        </p:nvSpPr>
        <p:spPr>
          <a:xfrm>
            <a:off x="1054100" y="2260600"/>
            <a:ext cx="561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 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Rozdzielczość do 5MP</a:t>
            </a:r>
            <a:endParaRPr lang="pl-PL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1130300" y="299085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H.264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Main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Profile + MJPEG </a:t>
            </a:r>
          </a:p>
        </p:txBody>
      </p:sp>
      <p:pic>
        <p:nvPicPr>
          <p:cNvPr id="14" name="Obraz 13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002" y="2930922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oleTekstowe 14"/>
          <p:cNvSpPr txBox="1"/>
          <p:nvPr/>
        </p:nvSpPr>
        <p:spPr>
          <a:xfrm>
            <a:off x="1130300" y="381635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60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fps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@ HD720p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, 30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fps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@ 1080p, 10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fps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@ 5 MP</a:t>
            </a:r>
          </a:p>
        </p:txBody>
      </p:sp>
      <p:pic>
        <p:nvPicPr>
          <p:cNvPr id="16" name="Obraz 15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002" y="3740547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oleTekstowe 16"/>
          <p:cNvSpPr txBox="1"/>
          <p:nvPr/>
        </p:nvSpPr>
        <p:spPr>
          <a:xfrm>
            <a:off x="1143478" y="4582787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Remote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Back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Focus</a:t>
            </a:r>
            <a:endParaRPr lang="pl-PL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PoleTekstowe 18"/>
          <p:cNvSpPr txBox="1"/>
          <p:nvPr/>
        </p:nvSpPr>
        <p:spPr>
          <a:xfrm>
            <a:off x="1161064" y="5419725"/>
            <a:ext cx="63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LightgrabberTM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tx2">
                    <a:lumMod val="75000"/>
                  </a:schemeClr>
                </a:solidFill>
              </a:rPr>
              <a:t>Low-Light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Feature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l-PL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Obraz 19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4302" y="4499372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 descr="check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077" y="5394722"/>
            <a:ext cx="708701" cy="69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1297</Words>
  <Application>Microsoft Office PowerPoint</Application>
  <PresentationFormat>Pokaz na ekranie (4:3)</PresentationFormat>
  <Paragraphs>323</Paragraphs>
  <Slides>34</Slides>
  <Notes>29</Notes>
  <HiddenSlides>1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Kasia</dc:creator>
  <cp:lastModifiedBy>karolk</cp:lastModifiedBy>
  <cp:revision>485</cp:revision>
  <dcterms:created xsi:type="dcterms:W3CDTF">2011-09-20T13:12:24Z</dcterms:created>
  <dcterms:modified xsi:type="dcterms:W3CDTF">2012-05-28T13:34:05Z</dcterms:modified>
</cp:coreProperties>
</file>