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86" r:id="rId2"/>
    <p:sldId id="267" r:id="rId3"/>
    <p:sldId id="265" r:id="rId4"/>
    <p:sldId id="264" r:id="rId5"/>
    <p:sldId id="277" r:id="rId6"/>
    <p:sldId id="274" r:id="rId7"/>
    <p:sldId id="276" r:id="rId8"/>
    <p:sldId id="278" r:id="rId9"/>
    <p:sldId id="284" r:id="rId10"/>
    <p:sldId id="285" r:id="rId11"/>
    <p:sldId id="298" r:id="rId12"/>
    <p:sldId id="299" r:id="rId13"/>
    <p:sldId id="326" r:id="rId14"/>
    <p:sldId id="304" r:id="rId15"/>
    <p:sldId id="303" r:id="rId16"/>
    <p:sldId id="302" r:id="rId17"/>
    <p:sldId id="301" r:id="rId18"/>
    <p:sldId id="309" r:id="rId19"/>
    <p:sldId id="300" r:id="rId20"/>
    <p:sldId id="305" r:id="rId21"/>
    <p:sldId id="308" r:id="rId22"/>
    <p:sldId id="307" r:id="rId23"/>
    <p:sldId id="306" r:id="rId24"/>
    <p:sldId id="315" r:id="rId25"/>
    <p:sldId id="314" r:id="rId26"/>
    <p:sldId id="313" r:id="rId27"/>
    <p:sldId id="312" r:id="rId28"/>
    <p:sldId id="320" r:id="rId29"/>
    <p:sldId id="319" r:id="rId30"/>
    <p:sldId id="318" r:id="rId31"/>
    <p:sldId id="324" r:id="rId32"/>
    <p:sldId id="323" r:id="rId33"/>
    <p:sldId id="322" r:id="rId34"/>
    <p:sldId id="317" r:id="rId35"/>
    <p:sldId id="311" r:id="rId36"/>
    <p:sldId id="327" r:id="rId37"/>
    <p:sldId id="328" r:id="rId38"/>
    <p:sldId id="316" r:id="rId39"/>
    <p:sldId id="297" r:id="rId40"/>
    <p:sldId id="325" r:id="rId41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0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B7F7E8-5971-4614-AB7A-D6DADFBF085D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B44A1-DBF2-44F5-8EEF-43C978CDB98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2451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Dodać BOSH, </a:t>
            </a:r>
            <a:r>
              <a:rPr lang="pl-PL" dirty="0" err="1" smtClean="0"/>
              <a:t>Everfocus</a:t>
            </a:r>
            <a:r>
              <a:rPr lang="pl-PL" dirty="0" smtClean="0"/>
              <a:t>, </a:t>
            </a:r>
            <a:r>
              <a:rPr lang="pl-PL" dirty="0" err="1" smtClean="0"/>
              <a:t>Histream</a:t>
            </a:r>
            <a:r>
              <a:rPr lang="pl-PL" dirty="0" smtClean="0"/>
              <a:t>, </a:t>
            </a:r>
            <a:r>
              <a:rPr lang="pl-PL" dirty="0" err="1" smtClean="0"/>
              <a:t>honeywell</a:t>
            </a:r>
            <a:r>
              <a:rPr lang="pl-PL" dirty="0" smtClean="0"/>
              <a:t>,</a:t>
            </a:r>
            <a:r>
              <a:rPr lang="pl-PL" baseline="0" dirty="0" smtClean="0"/>
              <a:t> </a:t>
            </a:r>
            <a:r>
              <a:rPr lang="pl-PL" baseline="0" dirty="0" err="1" smtClean="0"/>
              <a:t>hunt</a:t>
            </a:r>
            <a:r>
              <a:rPr lang="pl-PL" baseline="0" dirty="0" smtClean="0"/>
              <a:t>, </a:t>
            </a:r>
            <a:r>
              <a:rPr lang="pl-PL" baseline="0" dirty="0" err="1" smtClean="0"/>
              <a:t>level</a:t>
            </a:r>
            <a:r>
              <a:rPr lang="pl-PL" baseline="0" dirty="0" smtClean="0"/>
              <a:t> one, </a:t>
            </a:r>
            <a:r>
              <a:rPr lang="pl-PL" baseline="0" dirty="0" err="1" smtClean="0"/>
              <a:t>lilin</a:t>
            </a:r>
            <a:r>
              <a:rPr lang="pl-PL" baseline="0" dirty="0" smtClean="0"/>
              <a:t>, LG </a:t>
            </a:r>
            <a:r>
              <a:rPr lang="pl-PL" baseline="0" dirty="0" err="1" smtClean="0"/>
              <a:t>electronics</a:t>
            </a:r>
            <a:r>
              <a:rPr lang="pl-PL" baseline="0" dirty="0" smtClean="0"/>
              <a:t>, ONVIF, PELCO, PSIA, SAMSUNG, SHARP, SOLLO, VIDEOSEC, YOKOGAMA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B44A1-DBF2-44F5-8EEF-43C978CDB982}" type="slidenum">
              <a:rPr lang="pl-PL" smtClean="0"/>
              <a:pPr/>
              <a:t>38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17737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 smtClean="0"/>
              <a:t>LINK DO TESTOWEGO </a:t>
            </a:r>
            <a:r>
              <a:rPr lang="pl-PL" dirty="0" err="1" smtClean="0"/>
              <a:t>NVR`a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BB44A1-DBF2-44F5-8EEF-43C978CDB982}" type="slidenum">
              <a:rPr lang="pl-PL" smtClean="0"/>
              <a:pPr/>
              <a:t>40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4808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33F33-1249-4524-9D52-D355F89FE151}" type="datetimeFigureOut">
              <a:rPr lang="pl-PL" smtClean="0"/>
              <a:pPr/>
              <a:t>2012-08-28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052C9-1B80-4CBC-BEB1-8E6015FF4D99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qnapsecurity.com/liveDemo.asp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jpe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" Type="http://schemas.openxmlformats.org/officeDocument/2006/relationships/image" Target="../media/image52.png"/><Relationship Id="rId21" Type="http://schemas.openxmlformats.org/officeDocument/2006/relationships/image" Target="../media/image70.jpeg"/><Relationship Id="rId34" Type="http://schemas.openxmlformats.org/officeDocument/2006/relationships/image" Target="../media/image83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jpeg"/><Relationship Id="rId25" Type="http://schemas.openxmlformats.org/officeDocument/2006/relationships/image" Target="../media/image74.png"/><Relationship Id="rId33" Type="http://schemas.openxmlformats.org/officeDocument/2006/relationships/image" Target="../media/image82.jpeg"/><Relationship Id="rId38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65.jpeg"/><Relationship Id="rId20" Type="http://schemas.openxmlformats.org/officeDocument/2006/relationships/image" Target="../media/image69.jpeg"/><Relationship Id="rId29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jpeg"/><Relationship Id="rId11" Type="http://schemas.openxmlformats.org/officeDocument/2006/relationships/image" Target="../media/image60.jpeg"/><Relationship Id="rId24" Type="http://schemas.openxmlformats.org/officeDocument/2006/relationships/image" Target="../media/image73.png"/><Relationship Id="rId32" Type="http://schemas.openxmlformats.org/officeDocument/2006/relationships/image" Target="../media/image81.png"/><Relationship Id="rId37" Type="http://schemas.openxmlformats.org/officeDocument/2006/relationships/image" Target="../media/image86.png"/><Relationship Id="rId5" Type="http://schemas.openxmlformats.org/officeDocument/2006/relationships/image" Target="../media/image54.jpeg"/><Relationship Id="rId15" Type="http://schemas.openxmlformats.org/officeDocument/2006/relationships/image" Target="../media/image64.jpeg"/><Relationship Id="rId23" Type="http://schemas.openxmlformats.org/officeDocument/2006/relationships/image" Target="../media/image72.png"/><Relationship Id="rId28" Type="http://schemas.openxmlformats.org/officeDocument/2006/relationships/image" Target="../media/image77.png"/><Relationship Id="rId36" Type="http://schemas.openxmlformats.org/officeDocument/2006/relationships/image" Target="../media/image85.png"/><Relationship Id="rId10" Type="http://schemas.openxmlformats.org/officeDocument/2006/relationships/image" Target="../media/image59.jpeg"/><Relationship Id="rId19" Type="http://schemas.openxmlformats.org/officeDocument/2006/relationships/image" Target="../media/image68.png"/><Relationship Id="rId31" Type="http://schemas.openxmlformats.org/officeDocument/2006/relationships/image" Target="../media/image80.jpeg"/><Relationship Id="rId4" Type="http://schemas.openxmlformats.org/officeDocument/2006/relationships/image" Target="../media/image53.jpeg"/><Relationship Id="rId9" Type="http://schemas.openxmlformats.org/officeDocument/2006/relationships/image" Target="../media/image58.jpeg"/><Relationship Id="rId14" Type="http://schemas.openxmlformats.org/officeDocument/2006/relationships/image" Target="../media/image63.png"/><Relationship Id="rId22" Type="http://schemas.openxmlformats.org/officeDocument/2006/relationships/image" Target="../media/image71.jpeg"/><Relationship Id="rId27" Type="http://schemas.openxmlformats.org/officeDocument/2006/relationships/image" Target="../media/image76.png"/><Relationship Id="rId30" Type="http://schemas.openxmlformats.org/officeDocument/2006/relationships/image" Target="../media/image79.jpeg"/><Relationship Id="rId35" Type="http://schemas.openxmlformats.org/officeDocument/2006/relationships/image" Target="../media/image8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13" Type="http://schemas.openxmlformats.org/officeDocument/2006/relationships/image" Target="../media/image98.png"/><Relationship Id="rId3" Type="http://schemas.openxmlformats.org/officeDocument/2006/relationships/image" Target="../media/image88.png"/><Relationship Id="rId7" Type="http://schemas.openxmlformats.org/officeDocument/2006/relationships/image" Target="../media/image92.jpeg"/><Relationship Id="rId12" Type="http://schemas.openxmlformats.org/officeDocument/2006/relationships/image" Target="../media/image97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jpe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0" Type="http://schemas.openxmlformats.org/officeDocument/2006/relationships/image" Target="../media/image95.png"/><Relationship Id="rId4" Type="http://schemas.openxmlformats.org/officeDocument/2006/relationships/image" Target="../media/image89.jpeg"/><Relationship Id="rId9" Type="http://schemas.openxmlformats.org/officeDocument/2006/relationships/image" Target="../media/image94.jpeg"/><Relationship Id="rId1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qnapsecurity.com/App_Video04.asp" TargetMode="External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qnapsecurity.com/App_Video03.asp" TargetMode="External"/><Relationship Id="rId5" Type="http://schemas.openxmlformats.org/officeDocument/2006/relationships/hyperlink" Target="http://www.qnapsecurity.com/App_Video02.asp" TargetMode="External"/><Relationship Id="rId4" Type="http://schemas.openxmlformats.org/officeDocument/2006/relationships/hyperlink" Target="http://www.qnapsecurity.com/App_Video01.as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rostokąt 57"/>
          <p:cNvSpPr/>
          <p:nvPr/>
        </p:nvSpPr>
        <p:spPr>
          <a:xfrm>
            <a:off x="1187624" y="476672"/>
            <a:ext cx="74168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b="1" dirty="0" smtClean="0">
                <a:solidFill>
                  <a:schemeClr val="tx2">
                    <a:lumMod val="75000"/>
                  </a:schemeClr>
                </a:solidFill>
              </a:rPr>
              <a:t>Rejestratory zewnętrzne QNAP serie </a:t>
            </a:r>
            <a:r>
              <a:rPr lang="pl-PL" sz="3200" b="1" dirty="0" err="1" smtClean="0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sz="32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pl-PL" sz="3200" b="1" dirty="0" err="1" smtClean="0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sz="3200" b="1" dirty="0" smtClean="0">
                <a:solidFill>
                  <a:schemeClr val="tx2">
                    <a:lumMod val="75000"/>
                  </a:schemeClr>
                </a:solidFill>
              </a:rPr>
              <a:t> Pro oraz </a:t>
            </a:r>
            <a:r>
              <a:rPr lang="pl-PL" sz="3200" b="1" dirty="0" err="1" smtClean="0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sz="3200" b="1" dirty="0" smtClean="0">
                <a:solidFill>
                  <a:schemeClr val="tx2">
                    <a:lumMod val="75000"/>
                  </a:schemeClr>
                </a:solidFill>
              </a:rPr>
              <a:t> Pro +</a:t>
            </a:r>
            <a:endParaRPr lang="pl-PL" sz="3200" dirty="0"/>
          </a:p>
        </p:txBody>
      </p:sp>
      <p:pic>
        <p:nvPicPr>
          <p:cNvPr id="48" name="Picture 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2000240"/>
            <a:ext cx="2649587" cy="493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0" name="Picture 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14620"/>
            <a:ext cx="5520657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Obraz 10" descr="VS-8040U-RP_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65246" y="4786322"/>
            <a:ext cx="3878754" cy="1731045"/>
          </a:xfrm>
          <a:prstGeom prst="rect">
            <a:avLst/>
          </a:prstGeom>
        </p:spPr>
      </p:pic>
      <p:pic>
        <p:nvPicPr>
          <p:cNvPr id="12" name="Obraz 11" descr="VS-8000Pro_03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57818" y="2285992"/>
            <a:ext cx="3104830" cy="3651328"/>
          </a:xfrm>
          <a:prstGeom prst="rect">
            <a:avLst/>
          </a:prstGeom>
        </p:spPr>
      </p:pic>
      <p:pic>
        <p:nvPicPr>
          <p:cNvPr id="7" name="Obraz 6" descr="FEN_logo_mini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582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Object 21" descr="npo00091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9468" y="5068913"/>
            <a:ext cx="576262" cy="3333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1" name="Line 12"/>
          <p:cNvSpPr>
            <a:spLocks noChangeShapeType="1"/>
          </p:cNvSpPr>
          <p:nvPr/>
        </p:nvSpPr>
        <p:spPr bwMode="auto">
          <a:xfrm>
            <a:off x="2258393" y="2619400"/>
            <a:ext cx="0" cy="2449513"/>
          </a:xfrm>
          <a:prstGeom prst="line">
            <a:avLst/>
          </a:prstGeom>
          <a:noFill/>
          <a:ln w="31750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3" name="Line 23"/>
          <p:cNvSpPr>
            <a:spLocks noChangeShapeType="1"/>
          </p:cNvSpPr>
          <p:nvPr/>
        </p:nvSpPr>
        <p:spPr bwMode="auto">
          <a:xfrm>
            <a:off x="3050555" y="4713313"/>
            <a:ext cx="431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34" name="Line 24"/>
          <p:cNvSpPr>
            <a:spLocks noChangeShapeType="1"/>
          </p:cNvSpPr>
          <p:nvPr/>
        </p:nvSpPr>
        <p:spPr bwMode="auto">
          <a:xfrm>
            <a:off x="3050555" y="4713313"/>
            <a:ext cx="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5" name="Line 25"/>
          <p:cNvSpPr>
            <a:spLocks noChangeShapeType="1"/>
          </p:cNvSpPr>
          <p:nvPr/>
        </p:nvSpPr>
        <p:spPr bwMode="auto">
          <a:xfrm>
            <a:off x="3050555" y="5649938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36" name="Line 26"/>
          <p:cNvSpPr>
            <a:spLocks noChangeShapeType="1"/>
          </p:cNvSpPr>
          <p:nvPr/>
        </p:nvSpPr>
        <p:spPr bwMode="auto">
          <a:xfrm>
            <a:off x="2474293" y="5211788"/>
            <a:ext cx="5762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37" name="Rectangle 27"/>
          <p:cNvSpPr>
            <a:spLocks noChangeArrowheads="1"/>
          </p:cNvSpPr>
          <p:nvPr/>
        </p:nvSpPr>
        <p:spPr bwMode="auto">
          <a:xfrm>
            <a:off x="3410918" y="5794400"/>
            <a:ext cx="219149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pl-PL" altLang="zh-TW" sz="1200" dirty="0" smtClean="0"/>
              <a:t>Rejestrator </a:t>
            </a:r>
            <a:r>
              <a:rPr kumimoji="1" lang="pl-PL" altLang="zh-TW" sz="1200" dirty="0" err="1" smtClean="0"/>
              <a:t>Qnap</a:t>
            </a:r>
            <a:r>
              <a:rPr kumimoji="1" lang="pl-PL" altLang="zh-TW" sz="1200" dirty="0" smtClean="0"/>
              <a:t> z serii VS-8024</a:t>
            </a:r>
          </a:p>
        </p:txBody>
      </p:sp>
      <p:sp>
        <p:nvSpPr>
          <p:cNvPr id="38" name="Line 35"/>
          <p:cNvSpPr>
            <a:spLocks noChangeShapeType="1"/>
          </p:cNvSpPr>
          <p:nvPr/>
        </p:nvSpPr>
        <p:spPr bwMode="auto">
          <a:xfrm>
            <a:off x="2996580" y="2044725"/>
            <a:ext cx="3603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39" name="Line 36"/>
          <p:cNvSpPr>
            <a:spLocks noChangeShapeType="1"/>
          </p:cNvSpPr>
          <p:nvPr/>
        </p:nvSpPr>
        <p:spPr bwMode="auto">
          <a:xfrm>
            <a:off x="2996580" y="2044725"/>
            <a:ext cx="0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sp>
        <p:nvSpPr>
          <p:cNvPr id="40" name="Line 37"/>
          <p:cNvSpPr>
            <a:spLocks noChangeShapeType="1"/>
          </p:cNvSpPr>
          <p:nvPr/>
        </p:nvSpPr>
        <p:spPr bwMode="auto">
          <a:xfrm>
            <a:off x="2996580" y="3052788"/>
            <a:ext cx="5048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pl-PL"/>
          </a:p>
        </p:txBody>
      </p:sp>
      <p:sp>
        <p:nvSpPr>
          <p:cNvPr id="41" name="Line 38"/>
          <p:cNvSpPr>
            <a:spLocks noChangeShapeType="1"/>
          </p:cNvSpPr>
          <p:nvPr/>
        </p:nvSpPr>
        <p:spPr bwMode="auto">
          <a:xfrm>
            <a:off x="2402855" y="2476525"/>
            <a:ext cx="5762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pl-PL"/>
          </a:p>
        </p:txBody>
      </p:sp>
      <p:pic>
        <p:nvPicPr>
          <p:cNvPr id="43" name="Object 56" descr="npo0009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42493" y="2325713"/>
            <a:ext cx="506412" cy="293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4" name="Text Box 41"/>
          <p:cNvSpPr txBox="1">
            <a:spLocks noChangeArrowheads="1"/>
          </p:cNvSpPr>
          <p:nvPr/>
        </p:nvSpPr>
        <p:spPr bwMode="auto">
          <a:xfrm>
            <a:off x="1682130" y="3844950"/>
            <a:ext cx="1008063" cy="3762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dirty="0"/>
              <a:t>Internet</a:t>
            </a:r>
          </a:p>
        </p:txBody>
      </p:sp>
      <p:sp>
        <p:nvSpPr>
          <p:cNvPr id="45" name="Text Box 42"/>
          <p:cNvSpPr txBox="1">
            <a:spLocks noChangeArrowheads="1"/>
          </p:cNvSpPr>
          <p:nvPr/>
        </p:nvSpPr>
        <p:spPr bwMode="auto">
          <a:xfrm>
            <a:off x="1898030" y="5427688"/>
            <a:ext cx="7921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1200"/>
              <a:t>Router</a:t>
            </a:r>
          </a:p>
        </p:txBody>
      </p:sp>
      <p:sp>
        <p:nvSpPr>
          <p:cNvPr id="46" name="Text Box 43"/>
          <p:cNvSpPr txBox="1">
            <a:spLocks noChangeArrowheads="1"/>
          </p:cNvSpPr>
          <p:nvPr/>
        </p:nvSpPr>
        <p:spPr bwMode="auto">
          <a:xfrm>
            <a:off x="1969468" y="1971700"/>
            <a:ext cx="79216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TW" sz="1200"/>
              <a:t>Router</a:t>
            </a:r>
          </a:p>
        </p:txBody>
      </p:sp>
      <p:sp>
        <p:nvSpPr>
          <p:cNvPr id="49" name="Rectangle 47"/>
          <p:cNvSpPr>
            <a:spLocks noChangeArrowheads="1"/>
          </p:cNvSpPr>
          <p:nvPr/>
        </p:nvSpPr>
        <p:spPr bwMode="auto">
          <a:xfrm>
            <a:off x="2987824" y="4077072"/>
            <a:ext cx="27601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pl-PL" altLang="zh-TW" sz="1400" dirty="0" smtClean="0"/>
              <a:t>Zarządzanie lokalne przy pomocy IE</a:t>
            </a:r>
            <a:endParaRPr kumimoji="1" lang="en-US" altLang="zh-TW" sz="1400" dirty="0"/>
          </a:p>
        </p:txBody>
      </p:sp>
      <p:pic>
        <p:nvPicPr>
          <p:cNvPr id="51" name="圖片 73" descr="VS-804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1628800"/>
            <a:ext cx="11430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圖片 74" descr="VS-804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318" y="4372000"/>
            <a:ext cx="1143000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圖片 75" descr="右上角-小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69655" y="2641625"/>
            <a:ext cx="16764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圖片 76" descr="右上角-小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06180" y="5295925"/>
            <a:ext cx="16764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Rectangle 27"/>
          <p:cNvSpPr>
            <a:spLocks noChangeArrowheads="1"/>
          </p:cNvSpPr>
          <p:nvPr/>
        </p:nvSpPr>
        <p:spPr bwMode="auto">
          <a:xfrm>
            <a:off x="3275856" y="3140968"/>
            <a:ext cx="219149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pl-PL" altLang="zh-TW" sz="1200" dirty="0" smtClean="0"/>
              <a:t>Rejestrator </a:t>
            </a:r>
            <a:r>
              <a:rPr kumimoji="1" lang="pl-PL" altLang="zh-TW" sz="1200" dirty="0" err="1" smtClean="0"/>
              <a:t>Qnap</a:t>
            </a:r>
            <a:r>
              <a:rPr kumimoji="1" lang="pl-PL" altLang="zh-TW" sz="1200" dirty="0" smtClean="0"/>
              <a:t> z serii VS-8040</a:t>
            </a:r>
            <a:endParaRPr kumimoji="1" lang="en-US" altLang="zh-TW" sz="1200" dirty="0"/>
          </a:p>
        </p:txBody>
      </p:sp>
      <p:sp>
        <p:nvSpPr>
          <p:cNvPr id="57" name="Rectangle 47"/>
          <p:cNvSpPr>
            <a:spLocks noChangeArrowheads="1"/>
          </p:cNvSpPr>
          <p:nvPr/>
        </p:nvSpPr>
        <p:spPr bwMode="auto">
          <a:xfrm>
            <a:off x="3059832" y="1268760"/>
            <a:ext cx="2760179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pl-PL" altLang="zh-TW" sz="1400" dirty="0" smtClean="0"/>
              <a:t>Zarządzanie lokalne przy pomocy IE</a:t>
            </a:r>
            <a:endParaRPr kumimoji="1" lang="en-US" altLang="zh-TW" sz="1400" dirty="0"/>
          </a:p>
        </p:txBody>
      </p:sp>
      <p:sp>
        <p:nvSpPr>
          <p:cNvPr id="59" name="Prostokąt 58"/>
          <p:cNvSpPr/>
          <p:nvPr/>
        </p:nvSpPr>
        <p:spPr>
          <a:xfrm>
            <a:off x="971600" y="214290"/>
            <a:ext cx="77413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altLang="zh-TW" sz="3200" dirty="0" smtClean="0">
                <a:solidFill>
                  <a:schemeClr val="accent1">
                    <a:lumMod val="50000"/>
                  </a:schemeClr>
                </a:solidFill>
              </a:rPr>
              <a:t>Możliwość zdalnego zarządzania wieloma rejestratorami </a:t>
            </a:r>
            <a:endParaRPr lang="pl-PL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Zmiany w 3.5.1	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60000"/>
              </a:lnSpc>
            </a:pPr>
            <a:r>
              <a:rPr lang="pl-PL" sz="2000" dirty="0" smtClean="0"/>
              <a:t>Obsługa dysków 3TB – Hitachi – HUa723030ALA640, HDS723030ALA640, Seagate ST33000650NS,</a:t>
            </a:r>
          </a:p>
          <a:p>
            <a:pPr>
              <a:lnSpc>
                <a:spcPct val="160000"/>
              </a:lnSpc>
            </a:pPr>
            <a:r>
              <a:rPr lang="pl-PL" sz="2000" dirty="0" smtClean="0"/>
              <a:t>Stosowanie dysków 3TB pozwala zwiększyć dostępną ilość miejsca o 50 %,</a:t>
            </a:r>
            <a:endParaRPr lang="pl-PL" sz="2000" dirty="0"/>
          </a:p>
          <a:p>
            <a:pPr>
              <a:lnSpc>
                <a:spcPct val="160000"/>
              </a:lnSpc>
            </a:pPr>
            <a:r>
              <a:rPr lang="pl-PL" sz="2000" dirty="0" smtClean="0"/>
              <a:t>Obsługiwany system plików EXT4 (pozwala na obsługę większych dysków, a także obniżenie fragmentacji danych co zwiększa wydajność operacji zapisu oraz odczytu),</a:t>
            </a:r>
          </a:p>
          <a:p>
            <a:pPr>
              <a:lnSpc>
                <a:spcPct val="160000"/>
              </a:lnSpc>
            </a:pPr>
            <a:r>
              <a:rPr lang="pl-PL" sz="2000" dirty="0" smtClean="0"/>
              <a:t>Zapisanie większego strumienia z kamer oraz płynniejsze odtwarzanie</a:t>
            </a:r>
            <a:r>
              <a:rPr lang="pl-PL" sz="2000" dirty="0"/>
              <a:t>,</a:t>
            </a:r>
          </a:p>
          <a:p>
            <a:pPr>
              <a:lnSpc>
                <a:spcPct val="160000"/>
              </a:lnSpc>
            </a:pPr>
            <a:r>
              <a:rPr lang="pl-PL" sz="2000" dirty="0" smtClean="0"/>
              <a:t>Obsługa większej ilości modeli kamer,</a:t>
            </a:r>
          </a:p>
          <a:p>
            <a:pPr>
              <a:lnSpc>
                <a:spcPct val="160000"/>
              </a:lnSpc>
            </a:pPr>
            <a:r>
              <a:rPr lang="pl-PL" sz="2000" dirty="0" smtClean="0"/>
              <a:t>Obsługa standardu PSIA oraz ONVIF,</a:t>
            </a:r>
          </a:p>
          <a:p>
            <a:pPr>
              <a:lnSpc>
                <a:spcPct val="160000"/>
              </a:lnSpc>
            </a:pPr>
            <a:r>
              <a:rPr lang="pl-PL" sz="2000" dirty="0" smtClean="0"/>
              <a:t>Obsługa </a:t>
            </a:r>
            <a:r>
              <a:rPr lang="pl-PL" sz="2000" dirty="0" err="1" smtClean="0"/>
              <a:t>ACTi</a:t>
            </a:r>
            <a:r>
              <a:rPr lang="pl-PL" sz="2000" dirty="0" smtClean="0"/>
              <a:t> KCM-5211 – nieoficjalnie da się podłączyć </a:t>
            </a:r>
            <a:r>
              <a:rPr lang="pl-PL" sz="2000" dirty="0" err="1" smtClean="0"/>
              <a:t>ACTi</a:t>
            </a:r>
            <a:r>
              <a:rPr lang="pl-PL" sz="2000" dirty="0" smtClean="0"/>
              <a:t> KCM-5111 jako KCM-5211,</a:t>
            </a:r>
          </a:p>
          <a:p>
            <a:endParaRPr lang="pl-PL" sz="2000" dirty="0" smtClean="0"/>
          </a:p>
          <a:p>
            <a:endParaRPr lang="pl-PL" sz="2000" dirty="0"/>
          </a:p>
        </p:txBody>
      </p:sp>
    </p:spTree>
    <p:extLst>
      <p:ext uri="{BB962C8B-B14F-4D97-AF65-F5344CB8AC3E}">
        <p14:creationId xmlns:p14="http://schemas.microsoft.com/office/powerpoint/2010/main" val="184596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1">
                    <a:lumMod val="50000"/>
                  </a:schemeClr>
                </a:solidFill>
              </a:rPr>
              <a:t>Co zostało poprawione ?</a:t>
            </a:r>
            <a:endParaRPr lang="pl-PL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pl-PL" sz="1800" dirty="0" err="1"/>
              <a:t>Vivotek</a:t>
            </a:r>
            <a:r>
              <a:rPr lang="pl-PL" sz="1800" dirty="0"/>
              <a:t> – </a:t>
            </a:r>
            <a:r>
              <a:rPr lang="pl-PL" sz="1800" dirty="0" err="1"/>
              <a:t>wideoserver</a:t>
            </a:r>
            <a:r>
              <a:rPr lang="pl-PL" sz="1800" dirty="0"/>
              <a:t> VS8801 oraz 3 nowe kamery IP8362, SD8362 i FD8362. </a:t>
            </a:r>
          </a:p>
          <a:p>
            <a:pPr>
              <a:lnSpc>
                <a:spcPct val="160000"/>
              </a:lnSpc>
            </a:pPr>
            <a:r>
              <a:rPr lang="pl-PL" sz="1800" dirty="0"/>
              <a:t>Pełna lista nowo obsługiwanych 30 kamer </a:t>
            </a:r>
            <a:r>
              <a:rPr lang="pl-PL" sz="1800" dirty="0" smtClean="0"/>
              <a:t>jest dostępna na stronie www.qnapsecurity.com</a:t>
            </a:r>
          </a:p>
          <a:p>
            <a:pPr>
              <a:lnSpc>
                <a:spcPct val="150000"/>
              </a:lnSpc>
            </a:pPr>
            <a:r>
              <a:rPr lang="pl-PL" sz="1800" dirty="0" smtClean="0"/>
              <a:t>Poprawiono stabilność pracy rejestratora po zmianie daty,</a:t>
            </a:r>
          </a:p>
          <a:p>
            <a:pPr>
              <a:lnSpc>
                <a:spcPct val="150000"/>
              </a:lnSpc>
            </a:pPr>
            <a:r>
              <a:rPr lang="pl-PL" sz="1800" dirty="0" smtClean="0"/>
              <a:t>Poprawiono błędy interfejsu w trybie wyszukiwania nagrań,</a:t>
            </a:r>
          </a:p>
          <a:p>
            <a:pPr>
              <a:lnSpc>
                <a:spcPct val="150000"/>
              </a:lnSpc>
            </a:pPr>
            <a:r>
              <a:rPr lang="pl-PL" sz="1800" dirty="0" smtClean="0"/>
              <a:t>Poprawiono błąd w obsłudze kamer </a:t>
            </a:r>
            <a:r>
              <a:rPr lang="pl-PL" sz="1800" dirty="0" err="1" smtClean="0"/>
              <a:t>AXIS`a</a:t>
            </a:r>
            <a:r>
              <a:rPr lang="pl-PL" sz="1800" dirty="0" smtClean="0"/>
              <a:t>  objawiający się gubieniem ramek przy użyciu kodeka H.264,</a:t>
            </a:r>
          </a:p>
          <a:p>
            <a:pPr>
              <a:lnSpc>
                <a:spcPct val="150000"/>
              </a:lnSpc>
            </a:pPr>
            <a:r>
              <a:rPr lang="pl-PL" sz="1800" dirty="0" smtClean="0"/>
              <a:t>Poprawiono podgląd na żywo z wykorzystaniem kodeka JPEG dla kamer TOA,</a:t>
            </a:r>
          </a:p>
          <a:p>
            <a:pPr>
              <a:lnSpc>
                <a:spcPct val="150000"/>
              </a:lnSpc>
            </a:pPr>
            <a:r>
              <a:rPr lang="pl-PL" sz="1800" dirty="0" smtClean="0"/>
              <a:t>Poprawiono tłumaczenie interfejsu na język niemiecki. </a:t>
            </a:r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880299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1">
                    <a:lumMod val="50000"/>
                  </a:schemeClr>
                </a:solidFill>
              </a:rPr>
              <a:t>Demo oprogramowania </a:t>
            </a:r>
            <a:endParaRPr lang="pl-PL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Na stronie producenta można się zapoznać      z interfejsem QNAP </a:t>
            </a:r>
            <a:r>
              <a:rPr lang="pl-PL" dirty="0" err="1" smtClean="0"/>
              <a:t>VioStor</a:t>
            </a:r>
            <a:endParaRPr lang="pl-PL" dirty="0" smtClean="0"/>
          </a:p>
          <a:p>
            <a:endParaRPr lang="pl-PL" dirty="0" smtClean="0"/>
          </a:p>
          <a:p>
            <a:pPr>
              <a:buNone/>
            </a:pPr>
            <a:r>
              <a:rPr lang="pl-PL" dirty="0" smtClean="0">
                <a:hlinkClick r:id="rId2"/>
              </a:rPr>
              <a:t>http://qnapsecurity.com/liveDemo.asp</a:t>
            </a:r>
            <a:r>
              <a:rPr lang="pl-PL" dirty="0" smtClean="0"/>
              <a:t/>
            </a:r>
            <a:br>
              <a:rPr lang="pl-PL" dirty="0" smtClean="0"/>
            </a:br>
            <a:endParaRPr lang="pl-PL" dirty="0" smtClean="0"/>
          </a:p>
          <a:p>
            <a:r>
              <a:rPr lang="pl-PL" dirty="0" smtClean="0"/>
              <a:t>Działa z przeglądarką Internet Explorer</a:t>
            </a:r>
          </a:p>
        </p:txBody>
      </p:sp>
    </p:spTree>
    <p:extLst>
      <p:ext uri="{BB962C8B-B14F-4D97-AF65-F5344CB8AC3E}">
        <p14:creationId xmlns:p14="http://schemas.microsoft.com/office/powerpoint/2010/main" val="3684776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1">
                    <a:lumMod val="50000"/>
                  </a:schemeClr>
                </a:solidFill>
              </a:rPr>
              <a:t>Konfiguracja kamer</a:t>
            </a:r>
            <a:endParaRPr lang="pl-PL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571612"/>
            <a:ext cx="9144032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1">
                    <a:lumMod val="50000"/>
                  </a:schemeClr>
                </a:solidFill>
              </a:rPr>
              <a:t>Konfiguracja kamer</a:t>
            </a:r>
            <a:endParaRPr lang="pl-PL" sz="40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1">
                    <a:lumMod val="50000"/>
                  </a:schemeClr>
                </a:solidFill>
              </a:rPr>
              <a:t>Konfiguracja kamer</a:t>
            </a:r>
            <a:endParaRPr lang="pl-PL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3999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1">
                    <a:lumMod val="50000"/>
                  </a:schemeClr>
                </a:solidFill>
              </a:rPr>
              <a:t>Konfiguracja kamer</a:t>
            </a:r>
            <a:endParaRPr lang="pl-PL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1">
                    <a:lumMod val="50000"/>
                  </a:schemeClr>
                </a:solidFill>
              </a:rPr>
              <a:t>Konfiguracja kamer</a:t>
            </a:r>
            <a:endParaRPr lang="pl-PL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80765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1">
                    <a:lumMod val="50000"/>
                  </a:schemeClr>
                </a:solidFill>
              </a:rPr>
              <a:t>Konfiguracja kamer</a:t>
            </a:r>
            <a:endParaRPr lang="pl-PL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72884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群組 58"/>
          <p:cNvGrpSpPr>
            <a:grpSpLocks/>
          </p:cNvGrpSpPr>
          <p:nvPr/>
        </p:nvGrpSpPr>
        <p:grpSpPr bwMode="auto">
          <a:xfrm>
            <a:off x="5214942" y="2285992"/>
            <a:ext cx="1828800" cy="1122363"/>
            <a:chOff x="3810000" y="2514600"/>
            <a:chExt cx="1828800" cy="1122363"/>
          </a:xfrm>
        </p:grpSpPr>
        <p:pic>
          <p:nvPicPr>
            <p:cNvPr id="5" name="圖片 42" descr="VS-8042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00" y="2514600"/>
              <a:ext cx="1547266" cy="106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圖片 46" descr="右上-小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724400" y="2514600"/>
              <a:ext cx="914400" cy="11223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群組 46"/>
          <p:cNvGrpSpPr>
            <a:grpSpLocks/>
          </p:cNvGrpSpPr>
          <p:nvPr/>
        </p:nvGrpSpPr>
        <p:grpSpPr bwMode="auto">
          <a:xfrm>
            <a:off x="2357422" y="4286256"/>
            <a:ext cx="1798638" cy="1143000"/>
            <a:chOff x="3810000" y="4648200"/>
            <a:chExt cx="1798662" cy="1143000"/>
          </a:xfrm>
        </p:grpSpPr>
        <p:pic>
          <p:nvPicPr>
            <p:cNvPr id="11" name="圖片 44" descr="VS-2012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810000" y="4648200"/>
              <a:ext cx="1552007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圖片 45" descr="右上角-小.pn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953000" y="4953000"/>
              <a:ext cx="655662" cy="838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" name="群組 57"/>
          <p:cNvGrpSpPr>
            <a:grpSpLocks/>
          </p:cNvGrpSpPr>
          <p:nvPr/>
        </p:nvGrpSpPr>
        <p:grpSpPr bwMode="auto">
          <a:xfrm>
            <a:off x="2319342" y="2285992"/>
            <a:ext cx="2057400" cy="1154113"/>
            <a:chOff x="914400" y="2514600"/>
            <a:chExt cx="2057400" cy="1153418"/>
          </a:xfrm>
        </p:grpSpPr>
        <p:pic>
          <p:nvPicPr>
            <p:cNvPr id="20" name="圖片 39" descr="VS-8042.jpg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914400" y="2514600"/>
              <a:ext cx="1547266" cy="106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圖片 48" descr="右上角-小.pn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147379" y="3048000"/>
              <a:ext cx="1824421" cy="6200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7" name="文字方塊 28"/>
          <p:cNvSpPr txBox="1">
            <a:spLocks noChangeArrowheads="1"/>
          </p:cNvSpPr>
          <p:nvPr/>
        </p:nvSpPr>
        <p:spPr bwMode="auto">
          <a:xfrm>
            <a:off x="2262192" y="3438517"/>
            <a:ext cx="2214563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4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VS-8040/ 8032/8024U-RP</a:t>
            </a:r>
          </a:p>
          <a:p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Ilość kanałów</a:t>
            </a:r>
            <a:r>
              <a:rPr lang="en-US" altLang="zh-TW" sz="1400" dirty="0" smtClean="0">
                <a:latin typeface="Calibri" pitchFamily="34" charset="0"/>
                <a:cs typeface="Calibri" pitchFamily="34" charset="0"/>
              </a:rPr>
              <a:t> 40/32/24</a:t>
            </a:r>
            <a:endParaRPr lang="en-US" altLang="zh-TW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" name="文字方塊 29"/>
          <p:cNvSpPr txBox="1">
            <a:spLocks noChangeArrowheads="1"/>
          </p:cNvSpPr>
          <p:nvPr/>
        </p:nvSpPr>
        <p:spPr bwMode="auto">
          <a:xfrm>
            <a:off x="5191130" y="3438517"/>
            <a:ext cx="2214562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4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VS-8040/8032/8024</a:t>
            </a:r>
          </a:p>
          <a:p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Ilość kanałów</a:t>
            </a:r>
            <a:r>
              <a:rPr lang="en-US" altLang="zh-TW" sz="1400" dirty="0" smtClean="0">
                <a:latin typeface="Calibri" pitchFamily="34" charset="0"/>
                <a:cs typeface="Calibri" pitchFamily="34" charset="0"/>
              </a:rPr>
              <a:t> 40/32/24 </a:t>
            </a:r>
            <a:endParaRPr lang="en-US" altLang="zh-TW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" name="文字方塊 32"/>
          <p:cNvSpPr txBox="1">
            <a:spLocks noChangeArrowheads="1"/>
          </p:cNvSpPr>
          <p:nvPr/>
        </p:nvSpPr>
        <p:spPr bwMode="auto">
          <a:xfrm>
            <a:off x="2333610" y="5286381"/>
            <a:ext cx="1928812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4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VS-2012/2008</a:t>
            </a:r>
          </a:p>
          <a:p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Ilość kanałów</a:t>
            </a:r>
            <a:r>
              <a:rPr lang="en-US" altLang="zh-TW" sz="1400" dirty="0" smtClean="0">
                <a:latin typeface="Calibri" pitchFamily="34" charset="0"/>
                <a:cs typeface="Calibri" pitchFamily="34" charset="0"/>
              </a:rPr>
              <a:t> 12/8</a:t>
            </a:r>
            <a:endParaRPr lang="en-US" altLang="zh-TW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Prostokąt 32"/>
          <p:cNvSpPr/>
          <p:nvPr/>
        </p:nvSpPr>
        <p:spPr>
          <a:xfrm>
            <a:off x="611560" y="908720"/>
            <a:ext cx="8316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zh-TW" b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Rejestratory </a:t>
            </a:r>
            <a:r>
              <a:rPr lang="pl-PL" altLang="zh-TW" b="1" dirty="0" err="1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Qnap</a:t>
            </a:r>
            <a:r>
              <a:rPr lang="pl-PL" altLang="zh-TW" b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pl-PL" altLang="zh-TW" b="1" dirty="0" err="1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VioStore</a:t>
            </a:r>
            <a:r>
              <a:rPr lang="pl-PL" altLang="zh-TW" b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pl-PL" altLang="zh-TW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to</a:t>
            </a:r>
            <a:r>
              <a:rPr lang="pl-PL" altLang="zh-TW" b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pl-PL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seria rejestratorów IP umożliwiających zarządzanie </a:t>
            </a:r>
            <a:br>
              <a:rPr lang="pl-PL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</a:br>
            <a:r>
              <a:rPr lang="pl-PL" altLang="zh-TW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i rejestrację obrazu z kamer oraz video serwerów IP. Urządzenia posiadające rozbudowany interfejs pozwalające min. na wykorzystanie analizy obrazu.</a:t>
            </a:r>
          </a:p>
        </p:txBody>
      </p:sp>
      <p:sp>
        <p:nvSpPr>
          <p:cNvPr id="35" name="Prostokąt 34"/>
          <p:cNvSpPr/>
          <p:nvPr/>
        </p:nvSpPr>
        <p:spPr>
          <a:xfrm>
            <a:off x="3143240" y="260648"/>
            <a:ext cx="3096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b="1" dirty="0" smtClean="0">
                <a:solidFill>
                  <a:schemeClr val="accent1">
                    <a:lumMod val="50000"/>
                  </a:schemeClr>
                </a:solidFill>
              </a:rPr>
              <a:t>QNAP </a:t>
            </a:r>
            <a:r>
              <a:rPr lang="pl-PL" sz="3200" b="1" dirty="0" err="1" smtClean="0">
                <a:solidFill>
                  <a:schemeClr val="accent1">
                    <a:lumMod val="50000"/>
                  </a:schemeClr>
                </a:solidFill>
              </a:rPr>
              <a:t>VioStore</a:t>
            </a:r>
            <a:endParaRPr lang="pl-PL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3" name="文字方塊 32"/>
          <p:cNvSpPr txBox="1">
            <a:spLocks noChangeArrowheads="1"/>
          </p:cNvSpPr>
          <p:nvPr/>
        </p:nvSpPr>
        <p:spPr bwMode="auto">
          <a:xfrm>
            <a:off x="5119692" y="5286381"/>
            <a:ext cx="1928812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VS-20</a:t>
            </a:r>
            <a:r>
              <a:rPr lang="pl-PL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08L</a:t>
            </a:r>
            <a:r>
              <a:rPr lang="en-US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/200</a:t>
            </a:r>
            <a:r>
              <a:rPr lang="pl-PL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4L</a:t>
            </a:r>
            <a:endParaRPr lang="en-US" altLang="zh-TW" sz="14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Ilość kanałów</a:t>
            </a:r>
            <a:r>
              <a:rPr lang="en-US" altLang="zh-TW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8</a:t>
            </a:r>
            <a:r>
              <a:rPr lang="en-US" altLang="zh-TW" sz="1400" dirty="0" smtClean="0">
                <a:latin typeface="Calibri" pitchFamily="34" charset="0"/>
                <a:cs typeface="Calibri" pitchFamily="34" charset="0"/>
              </a:rPr>
              <a:t>/</a:t>
            </a:r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4</a:t>
            </a:r>
            <a:endParaRPr lang="en-US" altLang="zh-TW" sz="1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0366" y="4147825"/>
            <a:ext cx="1267710" cy="12483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Ustawienia nagrywania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2388" y="1571612"/>
            <a:ext cx="9196388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Ustawienia nagrywania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011659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Ustawienia harmonogramu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Ustawienia zaawansowane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400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Panel Zarządzania Użytkownika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Dodawanie użytkownika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Odtwarzanie nagrań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3999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Odtwarzanie nagrań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4032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Odtwarzanie nagrań przez </a:t>
            </a:r>
            <a:r>
              <a:rPr lang="pl-PL" b="1" dirty="0" err="1" smtClean="0">
                <a:solidFill>
                  <a:schemeClr val="accent1">
                    <a:lumMod val="50000"/>
                  </a:schemeClr>
                </a:solidFill>
              </a:rPr>
              <a:t>www</a:t>
            </a:r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Odtwarzanie nagrań przez </a:t>
            </a:r>
            <a:r>
              <a:rPr lang="pl-PL" b="1" dirty="0" err="1" smtClean="0">
                <a:solidFill>
                  <a:schemeClr val="accent1">
                    <a:lumMod val="50000"/>
                  </a:schemeClr>
                </a:solidFill>
              </a:rPr>
              <a:t>www</a:t>
            </a:r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內容版面配置區 2"/>
          <p:cNvSpPr txBox="1">
            <a:spLocks/>
          </p:cNvSpPr>
          <p:nvPr/>
        </p:nvSpPr>
        <p:spPr>
          <a:xfrm>
            <a:off x="467544" y="7647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pl-PL" altLang="zh-TW" sz="2000" b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Rejestratory </a:t>
            </a:r>
            <a:r>
              <a:rPr lang="pl-PL" altLang="zh-TW" sz="2000" b="1" dirty="0" err="1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Qnap</a:t>
            </a:r>
            <a:r>
              <a:rPr lang="pl-PL" altLang="zh-TW" sz="2000" b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</a:t>
            </a:r>
            <a:r>
              <a:rPr lang="pl-PL" altLang="zh-TW" sz="2000" b="1" dirty="0" err="1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VioStore</a:t>
            </a:r>
            <a:r>
              <a:rPr lang="pl-PL" altLang="zh-TW" sz="2000" b="1" dirty="0" smtClean="0">
                <a:solidFill>
                  <a:schemeClr val="tx2">
                    <a:lumMod val="50000"/>
                  </a:schemeClr>
                </a:solidFill>
                <a:cs typeface="Arial" charset="0"/>
              </a:rPr>
              <a:t> Pro </a:t>
            </a:r>
            <a:r>
              <a:rPr lang="pl-PL" altLang="zh-TW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to pierwsze rejestratory zbudowane na bazie </a:t>
            </a:r>
            <a:r>
              <a:rPr lang="pl-PL" altLang="zh-TW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Linuxa</a:t>
            </a:r>
            <a:r>
              <a:rPr lang="pl-PL" altLang="zh-TW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 dla systemów monitoringu IP wykorzystujące rozdzielczość HD (1920 x 1080 pikseli) do wyświetlania obrazu lokalnie. Rejestratory tej serii wspierają kodeki </a:t>
            </a:r>
            <a:r>
              <a:rPr lang="en-US" altLang="zh-TW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H.264, MPEG-4, M-JPEG</a:t>
            </a:r>
            <a:r>
              <a:rPr lang="pl-PL" altLang="zh-TW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 i</a:t>
            </a:r>
            <a:r>
              <a:rPr lang="en-US" altLang="zh-TW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 </a:t>
            </a:r>
            <a:r>
              <a:rPr lang="en-US" altLang="zh-TW" sz="20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MxPEG</a:t>
            </a:r>
            <a:r>
              <a:rPr lang="en-US" altLang="zh-TW" sz="2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charset="0"/>
              </a:rPr>
              <a:t> </a:t>
            </a:r>
            <a:endParaRPr lang="pl-PL" altLang="zh-TW" sz="2000" dirty="0" smtClean="0">
              <a:solidFill>
                <a:schemeClr val="tx1">
                  <a:lumMod val="65000"/>
                  <a:lumOff val="35000"/>
                </a:schemeClr>
              </a:solidFill>
              <a:cs typeface="Arial" charset="0"/>
            </a:endParaRPr>
          </a:p>
        </p:txBody>
      </p:sp>
      <p:pic>
        <p:nvPicPr>
          <p:cNvPr id="27" name="Picture 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82" y="4429132"/>
            <a:ext cx="1800225" cy="123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3571" y="2357430"/>
            <a:ext cx="1770063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文字方塊 28"/>
          <p:cNvSpPr txBox="1">
            <a:spLocks noChangeArrowheads="1"/>
          </p:cNvSpPr>
          <p:nvPr/>
        </p:nvSpPr>
        <p:spPr bwMode="auto">
          <a:xfrm>
            <a:off x="5429271" y="3670293"/>
            <a:ext cx="2214563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TW" sz="14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VS-6020/6016/6012 Pro</a:t>
            </a:r>
          </a:p>
          <a:p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Ilość kanałów</a:t>
            </a:r>
            <a:r>
              <a:rPr lang="en-US" altLang="zh-TW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altLang="zh-TW" sz="1400" dirty="0">
                <a:latin typeface="Calibri" pitchFamily="34" charset="0"/>
                <a:cs typeface="Calibri" pitchFamily="34" charset="0"/>
              </a:rPr>
              <a:t>20/16/12 </a:t>
            </a:r>
          </a:p>
        </p:txBody>
      </p:sp>
      <p:sp>
        <p:nvSpPr>
          <p:cNvPr id="32" name="文字方塊 29"/>
          <p:cNvSpPr txBox="1">
            <a:spLocks noChangeArrowheads="1"/>
          </p:cNvSpPr>
          <p:nvPr/>
        </p:nvSpPr>
        <p:spPr bwMode="auto">
          <a:xfrm>
            <a:off x="912807" y="5638807"/>
            <a:ext cx="2370137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4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VS-4016/4012/4008U-RP Pro</a:t>
            </a:r>
          </a:p>
          <a:p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Ilość kanałów</a:t>
            </a:r>
            <a:r>
              <a:rPr lang="en-US" altLang="zh-TW" sz="1400" dirty="0" smtClean="0">
                <a:latin typeface="Calibri" pitchFamily="34" charset="0"/>
                <a:cs typeface="Calibri" pitchFamily="34" charset="0"/>
              </a:rPr>
              <a:t> 16/12/8</a:t>
            </a:r>
            <a:endParaRPr lang="en-US" altLang="zh-TW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" name="文字方塊 30"/>
          <p:cNvSpPr txBox="1">
            <a:spLocks noChangeArrowheads="1"/>
          </p:cNvSpPr>
          <p:nvPr/>
        </p:nvSpPr>
        <p:spPr bwMode="auto">
          <a:xfrm>
            <a:off x="3770307" y="5638807"/>
            <a:ext cx="2214562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4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VS-4016/4012/4008 Pro</a:t>
            </a:r>
          </a:p>
          <a:p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Ilość kanałów</a:t>
            </a:r>
            <a:r>
              <a:rPr lang="en-US" altLang="zh-TW" sz="1400" dirty="0" smtClean="0">
                <a:latin typeface="Calibri" pitchFamily="34" charset="0"/>
                <a:cs typeface="Calibri" pitchFamily="34" charset="0"/>
              </a:rPr>
              <a:t> 16/12/8</a:t>
            </a:r>
            <a:endParaRPr lang="en-US" altLang="zh-TW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" name="文字方塊 32"/>
          <p:cNvSpPr txBox="1">
            <a:spLocks noChangeArrowheads="1"/>
          </p:cNvSpPr>
          <p:nvPr/>
        </p:nvSpPr>
        <p:spPr bwMode="auto">
          <a:xfrm>
            <a:off x="6643702" y="5684845"/>
            <a:ext cx="1928812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1400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VS-2012/2008 Pro</a:t>
            </a:r>
          </a:p>
          <a:p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Ilość kanałów</a:t>
            </a:r>
            <a:r>
              <a:rPr lang="en-US" altLang="zh-TW" sz="1400" dirty="0" smtClean="0">
                <a:latin typeface="Calibri" pitchFamily="34" charset="0"/>
                <a:cs typeface="Calibri" pitchFamily="34" charset="0"/>
              </a:rPr>
              <a:t> 12/8</a:t>
            </a:r>
            <a:endParaRPr lang="en-US" altLang="zh-TW" sz="1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6" name="Picture 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5019" y="4429132"/>
            <a:ext cx="2159000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4500570"/>
            <a:ext cx="1890712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Prostokąt 37"/>
          <p:cNvSpPr/>
          <p:nvPr/>
        </p:nvSpPr>
        <p:spPr>
          <a:xfrm>
            <a:off x="1667170" y="214290"/>
            <a:ext cx="597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b="1" dirty="0" smtClean="0">
                <a:solidFill>
                  <a:schemeClr val="accent1">
                    <a:lumMod val="50000"/>
                  </a:schemeClr>
                </a:solidFill>
              </a:rPr>
              <a:t>QNAP </a:t>
            </a:r>
            <a:r>
              <a:rPr lang="pl-PL" sz="3200" b="1" dirty="0" err="1" smtClean="0">
                <a:solidFill>
                  <a:schemeClr val="accent1">
                    <a:lumMod val="50000"/>
                  </a:schemeClr>
                </a:solidFill>
              </a:rPr>
              <a:t>VioStore</a:t>
            </a:r>
            <a:r>
              <a:rPr lang="pl-PL" sz="3200" b="1" dirty="0" smtClean="0">
                <a:solidFill>
                  <a:schemeClr val="accent1">
                    <a:lumMod val="50000"/>
                  </a:schemeClr>
                </a:solidFill>
              </a:rPr>
              <a:t> seria Pro i Pro + </a:t>
            </a:r>
            <a:endParaRPr lang="pl-PL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" name="Obraz 20" descr="VS-8000Pro_03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14613" y="2071678"/>
            <a:ext cx="1844208" cy="2168817"/>
          </a:xfrm>
          <a:prstGeom prst="rect">
            <a:avLst/>
          </a:prstGeom>
        </p:spPr>
      </p:pic>
      <p:sp>
        <p:nvSpPr>
          <p:cNvPr id="22" name="文字方塊 28"/>
          <p:cNvSpPr txBox="1">
            <a:spLocks noChangeArrowheads="1"/>
          </p:cNvSpPr>
          <p:nvPr/>
        </p:nvSpPr>
        <p:spPr bwMode="auto">
          <a:xfrm>
            <a:off x="2471737" y="3714752"/>
            <a:ext cx="2643206" cy="523220"/>
          </a:xfrm>
          <a:prstGeom prst="rect">
            <a:avLst/>
          </a:prstGeom>
          <a:noFill/>
          <a:ln w="381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VS-8</a:t>
            </a:r>
            <a:r>
              <a:rPr lang="pl-PL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en-US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4</a:t>
            </a:r>
            <a:r>
              <a:rPr lang="pl-PL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</a:t>
            </a:r>
            <a:r>
              <a:rPr lang="en-US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/ </a:t>
            </a:r>
            <a:r>
              <a:rPr lang="en-US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8</a:t>
            </a:r>
            <a:r>
              <a:rPr lang="pl-PL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140</a:t>
            </a:r>
            <a:r>
              <a:rPr lang="en-US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/8</a:t>
            </a:r>
            <a:r>
              <a:rPr lang="pl-PL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132/8124 </a:t>
            </a:r>
            <a:r>
              <a:rPr lang="pl-PL" altLang="zh-TW" sz="1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Pro +</a:t>
            </a:r>
            <a:endParaRPr lang="en-US" altLang="zh-TW" sz="1400" dirty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Ilość kanałów</a:t>
            </a:r>
            <a:r>
              <a:rPr lang="en-US" altLang="zh-TW" sz="1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pl-PL" altLang="zh-TW" sz="1400" dirty="0" smtClean="0">
                <a:latin typeface="Calibri" pitchFamily="34" charset="0"/>
                <a:cs typeface="Calibri" pitchFamily="34" charset="0"/>
              </a:rPr>
              <a:t>48/</a:t>
            </a:r>
            <a:r>
              <a:rPr lang="en-US" altLang="zh-TW" sz="1400" dirty="0" smtClean="0">
                <a:latin typeface="Calibri" pitchFamily="34" charset="0"/>
                <a:cs typeface="Calibri" pitchFamily="34" charset="0"/>
              </a:rPr>
              <a:t>40/32/24</a:t>
            </a:r>
            <a:endParaRPr lang="en-US" altLang="zh-TW" sz="14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Odtwarzanie nagrań przez </a:t>
            </a:r>
            <a:r>
              <a:rPr lang="pl-PL" b="1" dirty="0" err="1" smtClean="0">
                <a:solidFill>
                  <a:schemeClr val="accent1">
                    <a:lumMod val="50000"/>
                  </a:schemeClr>
                </a:solidFill>
              </a:rPr>
              <a:t>www</a:t>
            </a:r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Odtwarzanie nagrań przez </a:t>
            </a:r>
            <a:r>
              <a:rPr lang="pl-PL" b="1" dirty="0" err="1" smtClean="0">
                <a:solidFill>
                  <a:schemeClr val="accent1">
                    <a:lumMod val="50000"/>
                  </a:schemeClr>
                </a:solidFill>
              </a:rPr>
              <a:t>www</a:t>
            </a:r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Odtwarzanie nagrań przez </a:t>
            </a:r>
            <a:r>
              <a:rPr lang="pl-PL" b="1" dirty="0" err="1" smtClean="0">
                <a:solidFill>
                  <a:schemeClr val="accent1">
                    <a:lumMod val="50000"/>
                  </a:schemeClr>
                </a:solidFill>
              </a:rPr>
              <a:t>www</a:t>
            </a:r>
            <a:r>
              <a:rPr lang="pl-PL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pl-PL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4000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000" b="1" dirty="0" smtClean="0">
                <a:solidFill>
                  <a:schemeClr val="accent1">
                    <a:lumMod val="50000"/>
                  </a:schemeClr>
                </a:solidFill>
              </a:rPr>
              <a:t>Wyszukiwanie nagrań po czasie</a:t>
            </a:r>
            <a:endParaRPr lang="pl-PL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3999" cy="528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4" descr="question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022" y="2348880"/>
            <a:ext cx="4442587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ostokąt 4"/>
          <p:cNvSpPr/>
          <p:nvPr/>
        </p:nvSpPr>
        <p:spPr>
          <a:xfrm>
            <a:off x="857224" y="214290"/>
            <a:ext cx="750099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4000" b="1" dirty="0" smtClean="0">
                <a:solidFill>
                  <a:schemeClr val="accent1">
                    <a:lumMod val="50000"/>
                  </a:schemeClr>
                </a:solidFill>
              </a:rPr>
              <a:t>QNAP</a:t>
            </a:r>
            <a:r>
              <a:rPr lang="pl-PL" sz="40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pl-PL" sz="4000" b="1" dirty="0" err="1" smtClean="0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sz="4000" b="1" dirty="0" smtClean="0">
                <a:solidFill>
                  <a:schemeClr val="tx2">
                    <a:lumMod val="75000"/>
                  </a:schemeClr>
                </a:solidFill>
              </a:rPr>
              <a:t> – Zaawansowana Analiza Obrazu IVA</a:t>
            </a:r>
          </a:p>
        </p:txBody>
      </p:sp>
      <p:pic>
        <p:nvPicPr>
          <p:cNvPr id="8" name="圖片 4" descr="ques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51520" y="1844824"/>
            <a:ext cx="1619672" cy="1756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Prostokąt 8"/>
          <p:cNvSpPr/>
          <p:nvPr/>
        </p:nvSpPr>
        <p:spPr>
          <a:xfrm>
            <a:off x="285720" y="3500438"/>
            <a:ext cx="3643338" cy="2126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l-PL" b="1" dirty="0" smtClean="0"/>
              <a:t> Detekcja ruchu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l-PL" b="1" dirty="0" smtClean="0"/>
              <a:t> Zaginiony obiekt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l-PL" b="1" dirty="0" smtClean="0"/>
              <a:t> Znaleziony obiekt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l-PL" b="1" dirty="0" smtClean="0"/>
              <a:t> Zmiana ostrości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l-PL" b="1" dirty="0" smtClean="0"/>
              <a:t> Zasłonięcie obiektywu </a:t>
            </a:r>
            <a:endParaRPr lang="pl-PL" b="1" dirty="0"/>
          </a:p>
        </p:txBody>
      </p:sp>
      <p:sp>
        <p:nvSpPr>
          <p:cNvPr id="10" name="橢圓 5"/>
          <p:cNvSpPr>
            <a:spLocks noChangeArrowheads="1"/>
          </p:cNvSpPr>
          <p:nvPr/>
        </p:nvSpPr>
        <p:spPr bwMode="auto">
          <a:xfrm>
            <a:off x="8172400" y="4797152"/>
            <a:ext cx="432048" cy="432048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chemeClr val="tx2">
                    <a:lumMod val="75000"/>
                  </a:schemeClr>
                </a:solidFill>
              </a:rPr>
              <a:t>QNAP </a:t>
            </a:r>
            <a:r>
              <a:rPr lang="pl-PL" b="1" dirty="0" err="1" smtClean="0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b="1" dirty="0" smtClean="0">
                <a:solidFill>
                  <a:schemeClr val="tx2">
                    <a:lumMod val="75000"/>
                  </a:schemeClr>
                </a:solidFill>
              </a:rPr>
              <a:t> – Zaawansowana Analiza Obrazu IVA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3999" cy="52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>
                <a:solidFill>
                  <a:schemeClr val="tx2">
                    <a:lumMod val="75000"/>
                  </a:schemeClr>
                </a:solidFill>
              </a:rPr>
              <a:t>QNAP </a:t>
            </a:r>
            <a:r>
              <a:rPr lang="pl-PL" b="1" dirty="0" err="1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b="1" dirty="0">
                <a:solidFill>
                  <a:schemeClr val="tx2">
                    <a:lumMod val="75000"/>
                  </a:schemeClr>
                </a:solidFill>
              </a:rPr>
              <a:t> – Zaawansowana Analiza Obrazu IVA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628800"/>
            <a:ext cx="9180512" cy="52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25736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>
                <a:solidFill>
                  <a:schemeClr val="tx2">
                    <a:lumMod val="75000"/>
                  </a:schemeClr>
                </a:solidFill>
              </a:rPr>
              <a:t>QNAP </a:t>
            </a:r>
            <a:r>
              <a:rPr lang="pl-PL" b="1" dirty="0" err="1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b="1" dirty="0">
                <a:solidFill>
                  <a:schemeClr val="tx2">
                    <a:lumMod val="75000"/>
                  </a:schemeClr>
                </a:solidFill>
              </a:rPr>
              <a:t> – Zaawansowana Analiza Obrazu IVA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6792"/>
            <a:ext cx="9144000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46302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圖片 64" descr="question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206974"/>
            <a:ext cx="1494937" cy="50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圖片 68" descr="questi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10112" y="2159020"/>
            <a:ext cx="1513257" cy="52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圖片 70" descr="question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7620" y="2976256"/>
            <a:ext cx="1513257" cy="52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圖片 71" descr="questio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7635" y="2976256"/>
            <a:ext cx="1513257" cy="52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圖片 72" descr="question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2904818"/>
            <a:ext cx="1513257" cy="52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圖片 74" descr="question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1003" y="4326200"/>
            <a:ext cx="1513257" cy="52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圖片 75" descr="question.PN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14546" y="3714752"/>
            <a:ext cx="1529746" cy="53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圖片 76" descr="question.PN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17931" y="4326200"/>
            <a:ext cx="1529746" cy="53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圖片 77" descr="question.PN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285984" y="2961374"/>
            <a:ext cx="1529746" cy="53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圖片 78" descr="question.PNG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929454" y="4286256"/>
            <a:ext cx="1670812" cy="588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圖片 34" descr="hikvision.jpg"/>
          <p:cNvPicPr>
            <a:picLocks noChangeAspect="1"/>
          </p:cNvPicPr>
          <p:nvPr/>
        </p:nvPicPr>
        <p:blipFill>
          <a:blip r:embed="rId13" cstate="print"/>
          <a:srcRect b="-14537"/>
          <a:stretch>
            <a:fillRect/>
          </a:stretch>
        </p:blipFill>
        <p:spPr bwMode="auto">
          <a:xfrm>
            <a:off x="4000496" y="3857628"/>
            <a:ext cx="1319062" cy="207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6" descr="D:\qnap\office\pic\logo\CNB-01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99245" y="2286345"/>
            <a:ext cx="1261399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圖片 93" descr="DIGITUS_R__Professional_Web_01.jp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42910" y="3000372"/>
            <a:ext cx="1325254" cy="50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3" descr="D:\qnap\office\pic\logo\IPX_Logo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205937" y="4241401"/>
            <a:ext cx="813755" cy="671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4" descr="D:\qnap\office\pic\logo\brickcom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285984" y="2285992"/>
            <a:ext cx="1497171" cy="412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圖片 65" descr="question.PNG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38427" y="1608344"/>
            <a:ext cx="1513257" cy="52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圖片 66" descr="question.PNG"/>
          <p:cNvPicPr>
            <a:picLocks noChangeAspect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2121301" y="1608344"/>
            <a:ext cx="1513257" cy="52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圖片 67" descr="question.PNG"/>
          <p:cNvPicPr>
            <a:picLocks noChangeAspect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5444604" y="1608344"/>
            <a:ext cx="1513257" cy="524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圖片 33" descr="100274708_logo.jpg"/>
          <p:cNvPicPr>
            <a:picLocks noChangeAspect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133737" y="1767087"/>
            <a:ext cx="1319062" cy="225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圖片 36" descr="a-mtk.jpg"/>
          <p:cNvPicPr>
            <a:picLocks noChangeAspect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880051" y="1687715"/>
            <a:ext cx="1319062" cy="2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Prostokąt 40"/>
          <p:cNvSpPr/>
          <p:nvPr/>
        </p:nvSpPr>
        <p:spPr>
          <a:xfrm>
            <a:off x="1691680" y="404664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</a:rPr>
              <a:t>Marki wspierane przez QNAP 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</a:rPr>
              <a:t>, 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pl-PL" sz="2800" b="1" dirty="0">
                <a:solidFill>
                  <a:schemeClr val="tx2">
                    <a:lumMod val="75000"/>
                  </a:schemeClr>
                </a:solidFill>
              </a:rPr>
              <a:t>Pro oraz </a:t>
            </a:r>
            <a:r>
              <a:rPr lang="pl-PL" sz="2800" b="1" dirty="0" err="1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sz="28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</a:rPr>
              <a:t>Pro+</a:t>
            </a:r>
            <a:endParaRPr lang="pl-PL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538263" y="2357430"/>
            <a:ext cx="1461969" cy="390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571473" y="3714752"/>
            <a:ext cx="1571636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5715008" y="3643314"/>
            <a:ext cx="925514" cy="487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7143768" y="3857628"/>
            <a:ext cx="1226352" cy="25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785786" y="4357694"/>
            <a:ext cx="1228558" cy="438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714348" y="5086134"/>
            <a:ext cx="1285883" cy="343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2428860" y="5000636"/>
            <a:ext cx="110728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圖片 81" descr="question.PNG"/>
          <p:cNvPicPr>
            <a:picLocks noChangeAspect="1"/>
          </p:cNvPicPr>
          <p:nvPr/>
        </p:nvPicPr>
        <p:blipFill>
          <a:blip r:embed="rId30" cstate="print"/>
          <a:srcRect/>
          <a:stretch>
            <a:fillRect/>
          </a:stretch>
        </p:blipFill>
        <p:spPr bwMode="auto">
          <a:xfrm>
            <a:off x="3786182" y="5715016"/>
            <a:ext cx="1529746" cy="53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圖片 79" descr="question.PNG"/>
          <p:cNvPicPr>
            <a:picLocks noChangeAspect="1"/>
          </p:cNvPicPr>
          <p:nvPr/>
        </p:nvPicPr>
        <p:blipFill>
          <a:blip r:embed="rId31" cstate="print"/>
          <a:srcRect/>
          <a:stretch>
            <a:fillRect/>
          </a:stretch>
        </p:blipFill>
        <p:spPr bwMode="auto">
          <a:xfrm>
            <a:off x="3786182" y="5072074"/>
            <a:ext cx="1529746" cy="540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圖片 80" descr="question.PNG"/>
          <p:cNvPicPr>
            <a:picLocks noChangeAspect="1"/>
          </p:cNvPicPr>
          <p:nvPr/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5357818" y="5000636"/>
            <a:ext cx="1529745" cy="540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圖片 92" descr="question.PNG"/>
          <p:cNvPicPr>
            <a:picLocks noChangeAspect="1"/>
          </p:cNvPicPr>
          <p:nvPr/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7000892" y="4929198"/>
            <a:ext cx="1548067" cy="55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圖片 93" descr="question.PNG"/>
          <p:cNvPicPr>
            <a:picLocks noChangeAspect="1"/>
          </p:cNvPicPr>
          <p:nvPr/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785786" y="5715016"/>
            <a:ext cx="1406999" cy="41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" name="Picture 9"/>
          <p:cNvPicPr>
            <a:picLocks noChangeAspect="1" noChangeArrowheads="1"/>
          </p:cNvPicPr>
          <p:nvPr/>
        </p:nvPicPr>
        <p:blipFill>
          <a:blip r:embed="rId35"/>
          <a:srcRect/>
          <a:stretch>
            <a:fillRect/>
          </a:stretch>
        </p:blipFill>
        <p:spPr bwMode="auto">
          <a:xfrm>
            <a:off x="2500298" y="5715016"/>
            <a:ext cx="88989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" name="圖片 83" descr="question.PNG"/>
          <p:cNvPicPr>
            <a:picLocks noChangeAspect="1"/>
          </p:cNvPicPr>
          <p:nvPr/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5429256" y="5643578"/>
            <a:ext cx="1529746" cy="53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" name="Picture 10"/>
          <p:cNvPicPr>
            <a:picLocks noChangeAspect="1" noChangeArrowheads="1"/>
          </p:cNvPicPr>
          <p:nvPr/>
        </p:nvPicPr>
        <p:blipFill>
          <a:blip r:embed="rId37"/>
          <a:srcRect/>
          <a:stretch>
            <a:fillRect/>
          </a:stretch>
        </p:blipFill>
        <p:spPr bwMode="auto">
          <a:xfrm>
            <a:off x="7099782" y="5788044"/>
            <a:ext cx="1258432" cy="28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Obraz 39" descr="FEN_logo_mini.JPG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9" y="0"/>
            <a:ext cx="88582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1"/>
          <p:cNvSpPr txBox="1">
            <a:spLocks/>
          </p:cNvSpPr>
          <p:nvPr/>
        </p:nvSpPr>
        <p:spPr>
          <a:xfrm>
            <a:off x="1857356" y="204600"/>
            <a:ext cx="6044682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</a:rPr>
              <a:t>Marki wspierane przez QNAP 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</a:rPr>
              <a:t>, 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</a:rPr>
              <a:t> Pro oraz </a:t>
            </a:r>
            <a:r>
              <a:rPr lang="pl-PL" sz="2800" b="1" dirty="0" err="1" smtClean="0">
                <a:solidFill>
                  <a:schemeClr val="tx2">
                    <a:lumMod val="75000"/>
                  </a:schemeClr>
                </a:solidFill>
              </a:rPr>
              <a:t>VioStore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</a:rPr>
              <a:t> Pro+</a:t>
            </a:r>
            <a:endParaRPr lang="pl-PL" sz="2800" dirty="0"/>
          </a:p>
        </p:txBody>
      </p:sp>
      <p:pic>
        <p:nvPicPr>
          <p:cNvPr id="3" name="圖片 86" descr="question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000240"/>
            <a:ext cx="1548067" cy="55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圖片 87" descr="question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2000240"/>
            <a:ext cx="1548065" cy="55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圖片 84" descr="question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1428736"/>
            <a:ext cx="1529746" cy="539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圖片 85" descr="question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1428736"/>
            <a:ext cx="1548067" cy="55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圖片 89" descr="question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1944707"/>
            <a:ext cx="1548065" cy="55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圖片 90" descr="question.PN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596" y="2571744"/>
            <a:ext cx="1548067" cy="55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圖片 35" descr="viosecure_logo1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00430" y="2143116"/>
            <a:ext cx="1275092" cy="266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D:\qnap\office\pic\logo\shany.jpg"/>
          <p:cNvPicPr>
            <a:picLocks noChangeAspect="1" noChangeArrowheads="1"/>
          </p:cNvPicPr>
          <p:nvPr/>
        </p:nvPicPr>
        <p:blipFill>
          <a:blip r:embed="rId9" cstate="print"/>
          <a:srcRect r="71265" b="19048"/>
          <a:stretch>
            <a:fillRect/>
          </a:stretch>
        </p:blipFill>
        <p:spPr bwMode="auto">
          <a:xfrm>
            <a:off x="3408877" y="1428736"/>
            <a:ext cx="1554210" cy="539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57818" y="1571612"/>
            <a:ext cx="1055084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14348" y="1500174"/>
            <a:ext cx="1000132" cy="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072066" y="2143116"/>
            <a:ext cx="1568461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928794" y="2714620"/>
            <a:ext cx="150019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Obraz 14" descr="FEN_logo_mini.JP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582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3687876"/>
              </p:ext>
            </p:extLst>
          </p:nvPr>
        </p:nvGraphicFramePr>
        <p:xfrm>
          <a:off x="611560" y="1167068"/>
          <a:ext cx="7920880" cy="4905138"/>
        </p:xfrm>
        <a:graphic>
          <a:graphicData uri="http://schemas.openxmlformats.org/drawingml/2006/table">
            <a:tbl>
              <a:tblPr/>
              <a:tblGrid>
                <a:gridCol w="7920880"/>
              </a:tblGrid>
              <a:tr h="387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TW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45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Urządzenia zbudowane na bazie </a:t>
                      </a:r>
                      <a:r>
                        <a:rPr kumimoji="0" lang="pl-PL" altLang="zh-TW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Linuxa</a:t>
                      </a:r>
                      <a:endPara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27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Duża skalowalność – możliwość tworzenia farm do 128 kanałów </a:t>
                      </a:r>
                      <a:endPara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618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Duża wydajność – możliwość wykorzystywania kamer </a:t>
                      </a:r>
                      <a:r>
                        <a:rPr kumimoji="0" lang="pl-PL" altLang="zh-TW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megapikselowych</a:t>
                      </a:r>
                      <a:endPara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60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Funkcje Inteligentnej Analizy Obrazu IVA (</a:t>
                      </a:r>
                      <a:r>
                        <a:rPr lang="en-US" altLang="zh-TW" sz="1600" dirty="0" smtClean="0"/>
                        <a:t>intelligent video analytics</a:t>
                      </a:r>
                      <a:r>
                        <a:rPr lang="pl-PL" altLang="zh-TW" sz="1600" dirty="0" smtClean="0"/>
                        <a:t>) - </a:t>
                      </a: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System pozwala na analizę obrazu zarejestrowanego</a:t>
                      </a:r>
                      <a:endPara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45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Możliwość podglądu na żywo i rejestracji obrazu z różnymi parametrami</a:t>
                      </a:r>
                      <a:endPara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45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Rozbudowane funkcje kontroli dostępu do rejestratora  </a:t>
                      </a:r>
                      <a:endPara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45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Możliwość korzystania z podglądu przez komórkę </a:t>
                      </a:r>
                      <a:endPara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458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Rozwiązania </a:t>
                      </a:r>
                      <a:r>
                        <a:rPr kumimoji="0" lang="pl-PL" altLang="zh-TW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VioStore</a:t>
                      </a: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 Pro oraz Pro + dają możliwość bezpośredniego wyprowadzenia sygnału na ekran monitora  (seria Pro + posiada wyjście VGA oraz HDMI)</a:t>
                      </a:r>
                      <a:endPara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60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Bardzo duża ilość wspieranych producentów </a:t>
                      </a:r>
                      <a:endPara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761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zh-TW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Oszczędność poboru energii </a:t>
                      </a:r>
                      <a:endPara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8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TW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標題 1"/>
          <p:cNvSpPr txBox="1">
            <a:spLocks/>
          </p:cNvSpPr>
          <p:nvPr/>
        </p:nvSpPr>
        <p:spPr>
          <a:xfrm>
            <a:off x="683568" y="188640"/>
            <a:ext cx="8136904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pl-PL" sz="96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     </a:t>
            </a:r>
            <a:r>
              <a:rPr lang="pl-PL" sz="128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Ważne cechy systemów </a:t>
            </a:r>
            <a:r>
              <a:rPr lang="pl-PL" sz="12800" b="1" dirty="0" err="1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Qnap</a:t>
            </a:r>
            <a:r>
              <a:rPr lang="pl-PL" sz="128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VS, VS Pro </a:t>
            </a:r>
          </a:p>
          <a:p>
            <a:pPr lvl="0" algn="ctr">
              <a:spcBef>
                <a:spcPct val="0"/>
              </a:spcBef>
              <a:defRPr/>
            </a:pPr>
            <a:r>
              <a:rPr lang="pl-PL" sz="12800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oraz </a:t>
            </a:r>
            <a:r>
              <a:rPr lang="pl-PL" sz="128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VS </a:t>
            </a:r>
            <a:r>
              <a:rPr lang="pl-PL" sz="128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Pro +</a:t>
            </a:r>
            <a:r>
              <a:rPr kumimoji="0" lang="pl-P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l-P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539552" y="1052736"/>
            <a:ext cx="61926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Font typeface="Arial" charset="0"/>
              <a:buNone/>
            </a:pPr>
            <a:r>
              <a:rPr lang="pl-PL" sz="3200" i="1" dirty="0" smtClean="0">
                <a:solidFill>
                  <a:schemeClr val="tx2"/>
                </a:solidFill>
                <a:latin typeface="Tahoma" pitchFamily="34" charset="0"/>
              </a:rPr>
              <a:t>http://www.qnapsecurity.com/</a:t>
            </a:r>
          </a:p>
        </p:txBody>
      </p:sp>
      <p:sp>
        <p:nvSpPr>
          <p:cNvPr id="5" name="標題 1"/>
          <p:cNvSpPr txBox="1">
            <a:spLocks/>
          </p:cNvSpPr>
          <p:nvPr/>
        </p:nvSpPr>
        <p:spPr>
          <a:xfrm>
            <a:off x="1259632" y="332656"/>
            <a:ext cx="4536504" cy="1224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93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         </a:t>
            </a:r>
            <a:r>
              <a:rPr lang="pl-PL" sz="7600" b="1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Przydatne linki </a:t>
            </a:r>
            <a:endParaRPr kumimoji="0" lang="pl-PL" sz="7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pl-P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pl-PL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971600" y="1700808"/>
            <a:ext cx="748883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ea typeface="新細明體" pitchFamily="18" charset="-120"/>
              </a:rPr>
              <a:t>QNAP </a:t>
            </a:r>
            <a:r>
              <a:rPr lang="en-US" altLang="zh-TW" sz="2400" b="1" dirty="0" err="1" smtClean="0">
                <a:ea typeface="新細明體" pitchFamily="18" charset="-120"/>
              </a:rPr>
              <a:t>VioStor</a:t>
            </a:r>
            <a:r>
              <a:rPr lang="en-US" altLang="zh-TW" sz="2400" b="1" dirty="0" smtClean="0">
                <a:ea typeface="新細明體" pitchFamily="18" charset="-120"/>
              </a:rPr>
              <a:t> NVR (Network Video Recorder) </a:t>
            </a:r>
            <a:br>
              <a:rPr lang="en-US" altLang="zh-TW" sz="2400" b="1" dirty="0" smtClean="0">
                <a:ea typeface="新細明體" pitchFamily="18" charset="-120"/>
              </a:rPr>
            </a:br>
            <a:r>
              <a:rPr lang="en-US" altLang="zh-TW" sz="2400" dirty="0" smtClean="0">
                <a:ea typeface="新細明體" pitchFamily="18" charset="-120"/>
                <a:hlinkClick r:id="rId3"/>
              </a:rPr>
              <a:t>http://www.qnapsecurity.com/App_Video04.asp </a:t>
            </a:r>
            <a:r>
              <a:rPr lang="en-US" altLang="zh-TW" sz="2400" b="1" dirty="0" smtClean="0">
                <a:ea typeface="新細明體" pitchFamily="18" charset="-120"/>
              </a:rPr>
              <a:t/>
            </a:r>
            <a:br>
              <a:rPr lang="en-US" altLang="zh-TW" sz="2400" b="1" dirty="0" smtClean="0">
                <a:ea typeface="新細明體" pitchFamily="18" charset="-120"/>
              </a:rPr>
            </a:br>
            <a:endParaRPr lang="en-US" altLang="zh-TW" sz="2400" b="1" dirty="0" smtClean="0">
              <a:ea typeface="新細明體" pitchFamily="18" charset="-120"/>
            </a:endParaRPr>
          </a:p>
          <a:p>
            <a:r>
              <a:rPr lang="pl-PL" altLang="zh-TW" sz="2400" b="1" dirty="0" smtClean="0">
                <a:ea typeface="新細明體" pitchFamily="18" charset="-120"/>
              </a:rPr>
              <a:t>Jak skonfigurować rejestrator w 6 krokach</a:t>
            </a:r>
            <a:r>
              <a:rPr lang="en-US" altLang="zh-TW" sz="2400" b="1" dirty="0" smtClean="0">
                <a:ea typeface="新細明體" pitchFamily="18" charset="-120"/>
              </a:rPr>
              <a:t> </a:t>
            </a:r>
            <a:br>
              <a:rPr lang="en-US" altLang="zh-TW" sz="2400" b="1" dirty="0" smtClean="0">
                <a:ea typeface="新細明體" pitchFamily="18" charset="-120"/>
              </a:rPr>
            </a:br>
            <a:r>
              <a:rPr lang="en-US" altLang="zh-TW" sz="2400" dirty="0" smtClean="0">
                <a:ea typeface="新細明體" pitchFamily="18" charset="-120"/>
                <a:hlinkClick r:id="rId4"/>
              </a:rPr>
              <a:t>http://www.qnapsecurity.com/App_Video01.asp</a:t>
            </a:r>
            <a:r>
              <a:rPr lang="en-US" altLang="zh-TW" sz="2400" dirty="0" smtClean="0">
                <a:ea typeface="新細明體" pitchFamily="18" charset="-120"/>
              </a:rPr>
              <a:t/>
            </a:r>
            <a:br>
              <a:rPr lang="en-US" altLang="zh-TW" sz="2400" dirty="0" smtClean="0">
                <a:ea typeface="新細明體" pitchFamily="18" charset="-120"/>
              </a:rPr>
            </a:br>
            <a:endParaRPr lang="en-US" altLang="zh-TW" sz="2400" dirty="0" smtClean="0">
              <a:ea typeface="新細明體" pitchFamily="18" charset="-120"/>
            </a:endParaRPr>
          </a:p>
          <a:p>
            <a:r>
              <a:rPr lang="pl-PL" altLang="zh-TW" sz="2400" b="1" dirty="0" smtClean="0">
                <a:ea typeface="新細明體" pitchFamily="18" charset="-120"/>
              </a:rPr>
              <a:t>Jak używać funkcji w rejestratorach </a:t>
            </a:r>
            <a:r>
              <a:rPr lang="en-US" altLang="zh-TW" sz="2400" b="1" dirty="0" smtClean="0">
                <a:ea typeface="新細明體" pitchFamily="18" charset="-120"/>
              </a:rPr>
              <a:t>QNAP NVR </a:t>
            </a:r>
            <a:r>
              <a:rPr lang="en-US" altLang="zh-TW" sz="2400" dirty="0" smtClean="0">
                <a:ea typeface="新細明體" pitchFamily="18" charset="-120"/>
              </a:rPr>
              <a:t/>
            </a:r>
            <a:br>
              <a:rPr lang="en-US" altLang="zh-TW" sz="2400" dirty="0" smtClean="0">
                <a:ea typeface="新細明體" pitchFamily="18" charset="-120"/>
              </a:rPr>
            </a:br>
            <a:r>
              <a:rPr lang="en-US" altLang="zh-TW" sz="2400" dirty="0" smtClean="0">
                <a:ea typeface="新細明體" pitchFamily="18" charset="-120"/>
                <a:hlinkClick r:id="rId5"/>
              </a:rPr>
              <a:t>http://www.qnapsecurity.com/App_Video02.asp </a:t>
            </a:r>
            <a:r>
              <a:rPr lang="en-US" altLang="zh-TW" sz="2400" dirty="0" smtClean="0">
                <a:ea typeface="新細明體" pitchFamily="18" charset="-120"/>
              </a:rPr>
              <a:t/>
            </a:r>
            <a:br>
              <a:rPr lang="en-US" altLang="zh-TW" sz="2400" dirty="0" smtClean="0">
                <a:ea typeface="新細明體" pitchFamily="18" charset="-120"/>
              </a:rPr>
            </a:br>
            <a:endParaRPr lang="en-US" altLang="zh-TW" sz="2400" dirty="0" smtClean="0">
              <a:ea typeface="新細明體" pitchFamily="18" charset="-120"/>
            </a:endParaRPr>
          </a:p>
          <a:p>
            <a:r>
              <a:rPr lang="pl-PL" altLang="zh-TW" sz="2400" b="1" dirty="0" smtClean="0">
                <a:ea typeface="新細明體" pitchFamily="18" charset="-120"/>
              </a:rPr>
              <a:t>Jak odtworzyć nagrania z rejestratora</a:t>
            </a:r>
            <a:r>
              <a:rPr lang="en-US" altLang="zh-TW" sz="2400" b="1" dirty="0" smtClean="0">
                <a:ea typeface="新細明體" pitchFamily="18" charset="-120"/>
              </a:rPr>
              <a:t> QNAP NVR </a:t>
            </a:r>
            <a:r>
              <a:rPr lang="en-US" altLang="zh-TW" sz="2400" dirty="0" smtClean="0">
                <a:ea typeface="新細明體" pitchFamily="18" charset="-120"/>
              </a:rPr>
              <a:t/>
            </a:r>
            <a:br>
              <a:rPr lang="en-US" altLang="zh-TW" sz="2400" dirty="0" smtClean="0">
                <a:ea typeface="新細明體" pitchFamily="18" charset="-120"/>
              </a:rPr>
            </a:br>
            <a:r>
              <a:rPr lang="en-US" altLang="zh-TW" sz="2400" dirty="0" smtClean="0">
                <a:ea typeface="新細明體" pitchFamily="18" charset="-120"/>
                <a:hlinkClick r:id="rId6"/>
              </a:rPr>
              <a:t>http://www.qnapsecurity.com/App_Video03.asp</a:t>
            </a:r>
            <a:endParaRPr lang="en-US" altLang="zh-TW" sz="2400" dirty="0" smtClean="0">
              <a:ea typeface="新細明體" pitchFamily="18" charset="-120"/>
            </a:endParaRPr>
          </a:p>
        </p:txBody>
      </p:sp>
      <p:pic>
        <p:nvPicPr>
          <p:cNvPr id="7" name="Obraz 6" descr="FEN_logo_mini.JP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85825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416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12" descr="6020LD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5775" y="2420938"/>
            <a:ext cx="6272213" cy="366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ostokąt 4"/>
          <p:cNvSpPr/>
          <p:nvPr/>
        </p:nvSpPr>
        <p:spPr>
          <a:xfrm>
            <a:off x="285720" y="642918"/>
            <a:ext cx="864399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 smtClean="0">
                <a:solidFill>
                  <a:schemeClr val="accent1">
                    <a:lumMod val="50000"/>
                  </a:schemeClr>
                </a:solidFill>
              </a:rPr>
              <a:t>Systemy </a:t>
            </a:r>
            <a:r>
              <a:rPr lang="pl-PL" sz="2800" b="1" dirty="0" err="1" smtClean="0">
                <a:solidFill>
                  <a:schemeClr val="accent1">
                    <a:lumMod val="50000"/>
                  </a:schemeClr>
                </a:solidFill>
              </a:rPr>
              <a:t>Qnap</a:t>
            </a:r>
            <a:r>
              <a:rPr lang="pl-PL" sz="2800" b="1" dirty="0" smtClean="0">
                <a:solidFill>
                  <a:schemeClr val="accent1">
                    <a:lumMod val="50000"/>
                  </a:schemeClr>
                </a:solidFill>
              </a:rPr>
              <a:t> VS, VS Pro oraz Pro + zbudowane są na systemie Linux. Seria </a:t>
            </a:r>
            <a:r>
              <a:rPr lang="pl-PL" sz="2800" b="1" dirty="0" err="1" smtClean="0">
                <a:solidFill>
                  <a:schemeClr val="accent1">
                    <a:lumMod val="50000"/>
                  </a:schemeClr>
                </a:solidFill>
              </a:rPr>
              <a:t>VioStore</a:t>
            </a:r>
            <a:r>
              <a:rPr lang="pl-PL" sz="2800" b="1" dirty="0" smtClean="0">
                <a:solidFill>
                  <a:schemeClr val="accent1">
                    <a:lumMod val="50000"/>
                  </a:schemeClr>
                </a:solidFill>
              </a:rPr>
              <a:t> Pro i Pro+ pozwala na przesyłanie obrazu bezpośrednio na ekran monitora!</a:t>
            </a:r>
            <a:endParaRPr lang="pl-PL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556792"/>
            <a:ext cx="6989440" cy="4309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ostokąt 4"/>
          <p:cNvSpPr/>
          <p:nvPr/>
        </p:nvSpPr>
        <p:spPr>
          <a:xfrm>
            <a:off x="642910" y="31600"/>
            <a:ext cx="80010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b="1" dirty="0" smtClean="0">
                <a:solidFill>
                  <a:schemeClr val="accent1">
                    <a:lumMod val="50000"/>
                  </a:schemeClr>
                </a:solidFill>
              </a:rPr>
              <a:t>QNAP </a:t>
            </a:r>
            <a:r>
              <a:rPr lang="pl-PL" sz="3600" b="1" dirty="0" err="1" smtClean="0">
                <a:solidFill>
                  <a:schemeClr val="accent1">
                    <a:lumMod val="50000"/>
                  </a:schemeClr>
                </a:solidFill>
              </a:rPr>
              <a:t>VioStore</a:t>
            </a:r>
            <a:r>
              <a:rPr lang="pl-PL" sz="3600" b="1" dirty="0" smtClean="0">
                <a:solidFill>
                  <a:schemeClr val="accent1">
                    <a:lumMod val="50000"/>
                  </a:schemeClr>
                </a:solidFill>
              </a:rPr>
              <a:t> – </a:t>
            </a:r>
          </a:p>
          <a:p>
            <a:pPr algn="ctr"/>
            <a:r>
              <a:rPr lang="pl-PL" sz="3600" b="1" dirty="0" smtClean="0">
                <a:solidFill>
                  <a:schemeClr val="accent1">
                    <a:lumMod val="50000"/>
                  </a:schemeClr>
                </a:solidFill>
              </a:rPr>
              <a:t>proste tworzenie farm  nawet do 128 kanałów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npo0007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1844824"/>
            <a:ext cx="2601685" cy="936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24944"/>
            <a:ext cx="8532877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899592" y="285728"/>
            <a:ext cx="74168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b="1" dirty="0" smtClean="0">
                <a:solidFill>
                  <a:schemeClr val="accent1">
                    <a:lumMod val="50000"/>
                  </a:schemeClr>
                </a:solidFill>
              </a:rPr>
              <a:t>QNAP </a:t>
            </a:r>
            <a:r>
              <a:rPr lang="pl-PL" sz="3600" b="1" dirty="0" err="1" smtClean="0">
                <a:solidFill>
                  <a:schemeClr val="accent1">
                    <a:lumMod val="50000"/>
                  </a:schemeClr>
                </a:solidFill>
              </a:rPr>
              <a:t>VioStore</a:t>
            </a:r>
            <a:r>
              <a:rPr lang="pl-PL" sz="3600" b="1" dirty="0" smtClean="0">
                <a:solidFill>
                  <a:schemeClr val="accent1">
                    <a:lumMod val="50000"/>
                  </a:schemeClr>
                </a:solidFill>
              </a:rPr>
              <a:t> i </a:t>
            </a:r>
            <a:r>
              <a:rPr lang="pl-PL" sz="3600" b="1" dirty="0" err="1" smtClean="0">
                <a:solidFill>
                  <a:schemeClr val="accent1">
                    <a:lumMod val="50000"/>
                  </a:schemeClr>
                </a:solidFill>
              </a:rPr>
              <a:t>VioStore</a:t>
            </a:r>
            <a:r>
              <a:rPr lang="pl-PL" sz="3600" b="1" dirty="0" smtClean="0">
                <a:solidFill>
                  <a:schemeClr val="accent1">
                    <a:lumMod val="50000"/>
                  </a:schemeClr>
                </a:solidFill>
              </a:rPr>
              <a:t> Pro – oszczędność energii</a:t>
            </a:r>
            <a:endParaRPr lang="pl-PL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內容版面配置區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3301173"/>
              </p:ext>
            </p:extLst>
          </p:nvPr>
        </p:nvGraphicFramePr>
        <p:xfrm>
          <a:off x="251520" y="836712"/>
          <a:ext cx="8249570" cy="5644319"/>
        </p:xfrm>
        <a:graphic>
          <a:graphicData uri="http://schemas.openxmlformats.org/drawingml/2006/table">
            <a:tbl>
              <a:tblPr/>
              <a:tblGrid>
                <a:gridCol w="1493788"/>
                <a:gridCol w="1860569"/>
                <a:gridCol w="2266532"/>
                <a:gridCol w="1133266"/>
                <a:gridCol w="1495415"/>
              </a:tblGrid>
              <a:tr h="5885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l-PL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Ilość dysków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zh-TW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Ilość kanałów</a:t>
                      </a:r>
                      <a:endParaRPr kumimoji="0" lang="zh-TW" alt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b" anchorCtr="1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5645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l-PL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48ch</a:t>
                      </a:r>
                      <a:endParaRPr kumimoji="0" lang="en-US" altLang="zh-TW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45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40ch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45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32ch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645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24ch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45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20ch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645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16ch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5645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12ch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804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8ch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8043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TW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新細明體" pitchFamily="18" charset="-120"/>
                          <a:cs typeface="Arial" charset="0"/>
                        </a:rPr>
                        <a:t>4ch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TW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新細明體" pitchFamily="18" charset="-12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14" name="AutoShape 35"/>
          <p:cNvSpPr>
            <a:spLocks noChangeArrowheads="1"/>
          </p:cNvSpPr>
          <p:nvPr/>
        </p:nvSpPr>
        <p:spPr bwMode="auto">
          <a:xfrm>
            <a:off x="3633595" y="4703353"/>
            <a:ext cx="936625" cy="217488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>
                <a:solidFill>
                  <a:schemeClr val="bg1"/>
                </a:solidFill>
                <a:cs typeface="Arial" pitchFamily="34" charset="0"/>
              </a:rPr>
              <a:t>VS-4016 Pro</a:t>
            </a:r>
          </a:p>
        </p:txBody>
      </p:sp>
      <p:sp>
        <p:nvSpPr>
          <p:cNvPr id="15" name="AutoShape 35"/>
          <p:cNvSpPr>
            <a:spLocks noChangeArrowheads="1"/>
          </p:cNvSpPr>
          <p:nvPr/>
        </p:nvSpPr>
        <p:spPr bwMode="auto">
          <a:xfrm>
            <a:off x="3633595" y="5261917"/>
            <a:ext cx="792609" cy="2159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 smtClean="0">
                <a:solidFill>
                  <a:schemeClr val="bg1"/>
                </a:solidFill>
                <a:cs typeface="Arial" pitchFamily="34" charset="0"/>
              </a:rPr>
              <a:t>VS-4012 Pro</a:t>
            </a:r>
            <a:endParaRPr kumimoji="1" lang="en-US" altLang="zh-TW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" name="AutoShape 35"/>
          <p:cNvSpPr>
            <a:spLocks noChangeArrowheads="1"/>
          </p:cNvSpPr>
          <p:nvPr/>
        </p:nvSpPr>
        <p:spPr bwMode="auto">
          <a:xfrm>
            <a:off x="3625664" y="5788536"/>
            <a:ext cx="936625" cy="2159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>
                <a:solidFill>
                  <a:schemeClr val="bg1"/>
                </a:solidFill>
                <a:cs typeface="Arial" pitchFamily="34" charset="0"/>
              </a:rPr>
              <a:t>VS-4008 Pro</a:t>
            </a:r>
          </a:p>
        </p:txBody>
      </p:sp>
      <p:sp>
        <p:nvSpPr>
          <p:cNvPr id="17" name="AutoShape 12"/>
          <p:cNvSpPr>
            <a:spLocks noChangeArrowheads="1"/>
          </p:cNvSpPr>
          <p:nvPr/>
        </p:nvSpPr>
        <p:spPr bwMode="auto">
          <a:xfrm>
            <a:off x="7884367" y="2480320"/>
            <a:ext cx="1106487" cy="228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50800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TW" sz="1400" dirty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VS-8040U-RP</a:t>
            </a:r>
          </a:p>
        </p:txBody>
      </p:sp>
      <p:sp>
        <p:nvSpPr>
          <p:cNvPr id="18" name="AutoShape 12"/>
          <p:cNvSpPr>
            <a:spLocks noChangeArrowheads="1"/>
          </p:cNvSpPr>
          <p:nvPr/>
        </p:nvSpPr>
        <p:spPr bwMode="auto">
          <a:xfrm>
            <a:off x="7884367" y="3056384"/>
            <a:ext cx="1106487" cy="228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50800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TW" sz="1400" dirty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VS-8032U-RP</a:t>
            </a:r>
          </a:p>
        </p:txBody>
      </p:sp>
      <p:sp>
        <p:nvSpPr>
          <p:cNvPr id="19" name="AutoShape 12"/>
          <p:cNvSpPr>
            <a:spLocks noChangeArrowheads="1"/>
          </p:cNvSpPr>
          <p:nvPr/>
        </p:nvSpPr>
        <p:spPr bwMode="auto">
          <a:xfrm>
            <a:off x="7884367" y="3573016"/>
            <a:ext cx="1106487" cy="2286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50800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TW" sz="1400" dirty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VS-8024U-RP</a:t>
            </a:r>
          </a:p>
        </p:txBody>
      </p:sp>
      <p:sp>
        <p:nvSpPr>
          <p:cNvPr id="20" name="AutoShape 12"/>
          <p:cNvSpPr>
            <a:spLocks noChangeArrowheads="1"/>
          </p:cNvSpPr>
          <p:nvPr/>
        </p:nvSpPr>
        <p:spPr bwMode="auto">
          <a:xfrm>
            <a:off x="6994361" y="2481917"/>
            <a:ext cx="863600" cy="2159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50800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TW" sz="1400" dirty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VS-8040</a:t>
            </a: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auto">
          <a:xfrm>
            <a:off x="7020272" y="3056384"/>
            <a:ext cx="863600" cy="217488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50800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TW" sz="1400" dirty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VS-8032</a:t>
            </a:r>
          </a:p>
        </p:txBody>
      </p:sp>
      <p:sp>
        <p:nvSpPr>
          <p:cNvPr id="22" name="AutoShape 12"/>
          <p:cNvSpPr>
            <a:spLocks noChangeArrowheads="1"/>
          </p:cNvSpPr>
          <p:nvPr/>
        </p:nvSpPr>
        <p:spPr bwMode="auto">
          <a:xfrm>
            <a:off x="7020768" y="3573016"/>
            <a:ext cx="863600" cy="215900"/>
          </a:xfrm>
          <a:prstGeom prst="roundRect">
            <a:avLst>
              <a:gd name="adj" fmla="val 16667"/>
            </a:avLst>
          </a:prstGeom>
          <a:solidFill>
            <a:srgbClr val="002060"/>
          </a:solidFill>
          <a:ln w="50800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TW" sz="1400" dirty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VS-8024</a:t>
            </a:r>
          </a:p>
        </p:txBody>
      </p:sp>
      <p:sp>
        <p:nvSpPr>
          <p:cNvPr id="23" name="AutoShape 35"/>
          <p:cNvSpPr>
            <a:spLocks noChangeArrowheads="1"/>
          </p:cNvSpPr>
          <p:nvPr/>
        </p:nvSpPr>
        <p:spPr bwMode="auto">
          <a:xfrm>
            <a:off x="4643438" y="4430718"/>
            <a:ext cx="1152128" cy="2286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>
                <a:solidFill>
                  <a:schemeClr val="bg1"/>
                </a:solidFill>
                <a:cs typeface="Arial" pitchFamily="34" charset="0"/>
              </a:rPr>
              <a:t>VS-4016U-RP Pro</a:t>
            </a:r>
          </a:p>
        </p:txBody>
      </p:sp>
      <p:sp>
        <p:nvSpPr>
          <p:cNvPr id="24" name="AutoShape 35"/>
          <p:cNvSpPr>
            <a:spLocks noChangeArrowheads="1"/>
          </p:cNvSpPr>
          <p:nvPr/>
        </p:nvSpPr>
        <p:spPr bwMode="auto">
          <a:xfrm>
            <a:off x="4572000" y="4930784"/>
            <a:ext cx="1295400" cy="2286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>
                <a:solidFill>
                  <a:schemeClr val="bg1"/>
                </a:solidFill>
                <a:cs typeface="Arial" pitchFamily="34" charset="0"/>
              </a:rPr>
              <a:t>VS-4012U-RP Pro</a:t>
            </a:r>
          </a:p>
        </p:txBody>
      </p:sp>
      <p:sp>
        <p:nvSpPr>
          <p:cNvPr id="25" name="AutoShape 35"/>
          <p:cNvSpPr>
            <a:spLocks noChangeArrowheads="1"/>
          </p:cNvSpPr>
          <p:nvPr/>
        </p:nvSpPr>
        <p:spPr bwMode="auto">
          <a:xfrm>
            <a:off x="4572000" y="5502288"/>
            <a:ext cx="1295400" cy="2286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>
                <a:solidFill>
                  <a:schemeClr val="bg1"/>
                </a:solidFill>
                <a:cs typeface="Arial" pitchFamily="34" charset="0"/>
              </a:rPr>
              <a:t>VS-4008U-RP Pro</a:t>
            </a:r>
          </a:p>
        </p:txBody>
      </p:sp>
      <p:sp>
        <p:nvSpPr>
          <p:cNvPr id="26" name="AutoShape 35"/>
          <p:cNvSpPr>
            <a:spLocks noChangeArrowheads="1"/>
          </p:cNvSpPr>
          <p:nvPr/>
        </p:nvSpPr>
        <p:spPr bwMode="auto">
          <a:xfrm>
            <a:off x="2633463" y="5551845"/>
            <a:ext cx="936625" cy="2159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>
                <a:solidFill>
                  <a:schemeClr val="bg1"/>
                </a:solidFill>
                <a:cs typeface="Arial" pitchFamily="34" charset="0"/>
              </a:rPr>
              <a:t>VS-2008 Pro</a:t>
            </a:r>
          </a:p>
        </p:txBody>
      </p:sp>
      <p:sp>
        <p:nvSpPr>
          <p:cNvPr id="27" name="AutoShape 35"/>
          <p:cNvSpPr>
            <a:spLocks noChangeArrowheads="1"/>
          </p:cNvSpPr>
          <p:nvPr/>
        </p:nvSpPr>
        <p:spPr bwMode="auto">
          <a:xfrm>
            <a:off x="2633463" y="5051779"/>
            <a:ext cx="936625" cy="2159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>
                <a:solidFill>
                  <a:schemeClr val="bg1"/>
                </a:solidFill>
                <a:cs typeface="Arial" pitchFamily="34" charset="0"/>
              </a:rPr>
              <a:t>VS-2012 Pro</a:t>
            </a:r>
          </a:p>
        </p:txBody>
      </p:sp>
      <p:sp>
        <p:nvSpPr>
          <p:cNvPr id="28" name="AutoShape 35"/>
          <p:cNvSpPr>
            <a:spLocks noChangeArrowheads="1"/>
          </p:cNvSpPr>
          <p:nvPr/>
        </p:nvSpPr>
        <p:spPr bwMode="auto">
          <a:xfrm>
            <a:off x="5929322" y="4697350"/>
            <a:ext cx="935038" cy="2159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>
                <a:solidFill>
                  <a:schemeClr val="bg1"/>
                </a:solidFill>
                <a:cs typeface="Arial" pitchFamily="34" charset="0"/>
              </a:rPr>
              <a:t>VS-6016 Pro</a:t>
            </a:r>
          </a:p>
        </p:txBody>
      </p:sp>
      <p:sp>
        <p:nvSpPr>
          <p:cNvPr id="29" name="AutoShape 35"/>
          <p:cNvSpPr>
            <a:spLocks noChangeArrowheads="1"/>
          </p:cNvSpPr>
          <p:nvPr/>
        </p:nvSpPr>
        <p:spPr bwMode="auto">
          <a:xfrm>
            <a:off x="5940152" y="5270440"/>
            <a:ext cx="935038" cy="2159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>
                <a:solidFill>
                  <a:schemeClr val="bg1"/>
                </a:solidFill>
                <a:cs typeface="Arial" pitchFamily="34" charset="0"/>
              </a:rPr>
              <a:t>VS-6012 Pro</a:t>
            </a:r>
          </a:p>
        </p:txBody>
      </p:sp>
      <p:sp>
        <p:nvSpPr>
          <p:cNvPr id="30" name="AutoShape 35"/>
          <p:cNvSpPr>
            <a:spLocks noChangeArrowheads="1"/>
          </p:cNvSpPr>
          <p:nvPr/>
        </p:nvSpPr>
        <p:spPr bwMode="auto">
          <a:xfrm>
            <a:off x="5940152" y="4127432"/>
            <a:ext cx="935038" cy="2159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>
                <a:solidFill>
                  <a:schemeClr val="bg1"/>
                </a:solidFill>
                <a:cs typeface="Arial" pitchFamily="34" charset="0"/>
              </a:rPr>
              <a:t>VS-6020 Pro</a:t>
            </a:r>
          </a:p>
        </p:txBody>
      </p:sp>
      <p:sp>
        <p:nvSpPr>
          <p:cNvPr id="55" name="Prostokąt 54"/>
          <p:cNvSpPr/>
          <p:nvPr/>
        </p:nvSpPr>
        <p:spPr>
          <a:xfrm>
            <a:off x="2571736" y="142852"/>
            <a:ext cx="460851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200" b="1" dirty="0" smtClean="0">
                <a:solidFill>
                  <a:schemeClr val="accent1">
                    <a:lumMod val="50000"/>
                  </a:schemeClr>
                </a:solidFill>
              </a:rPr>
              <a:t>Informacje techniczne </a:t>
            </a:r>
            <a:endParaRPr lang="pl-PL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7" name="AutoShape 35"/>
          <p:cNvSpPr>
            <a:spLocks noChangeArrowheads="1"/>
          </p:cNvSpPr>
          <p:nvPr/>
        </p:nvSpPr>
        <p:spPr bwMode="auto">
          <a:xfrm>
            <a:off x="1776207" y="5788313"/>
            <a:ext cx="936625" cy="2159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>
                <a:solidFill>
                  <a:schemeClr val="bg1"/>
                </a:solidFill>
                <a:cs typeface="Arial" pitchFamily="34" charset="0"/>
              </a:rPr>
              <a:t>VS-2008 </a:t>
            </a:r>
            <a:r>
              <a:rPr kumimoji="1" lang="pl-PL" altLang="zh-TW" sz="1200" dirty="0" smtClean="0">
                <a:solidFill>
                  <a:schemeClr val="bg1"/>
                </a:solidFill>
                <a:cs typeface="Arial" pitchFamily="34" charset="0"/>
              </a:rPr>
              <a:t>L</a:t>
            </a:r>
            <a:endParaRPr kumimoji="1" lang="en-US" altLang="zh-TW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AutoShape 35"/>
          <p:cNvSpPr>
            <a:spLocks noChangeArrowheads="1"/>
          </p:cNvSpPr>
          <p:nvPr/>
        </p:nvSpPr>
        <p:spPr bwMode="auto">
          <a:xfrm>
            <a:off x="1776207" y="6143644"/>
            <a:ext cx="936625" cy="215900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9525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en-US" altLang="zh-TW" sz="1200" dirty="0" smtClean="0">
                <a:solidFill>
                  <a:schemeClr val="bg1"/>
                </a:solidFill>
                <a:cs typeface="Arial" pitchFamily="34" charset="0"/>
              </a:rPr>
              <a:t>VS-200</a:t>
            </a:r>
            <a:r>
              <a:rPr kumimoji="1" lang="pl-PL" altLang="zh-TW" sz="1200" dirty="0" smtClean="0">
                <a:solidFill>
                  <a:schemeClr val="bg1"/>
                </a:solidFill>
                <a:cs typeface="Arial" pitchFamily="34" charset="0"/>
              </a:rPr>
              <a:t>4</a:t>
            </a:r>
            <a:r>
              <a:rPr kumimoji="1" lang="en-US" altLang="zh-TW" sz="1200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kumimoji="1" lang="pl-PL" altLang="zh-TW" sz="1200" dirty="0" smtClean="0">
                <a:solidFill>
                  <a:schemeClr val="bg1"/>
                </a:solidFill>
                <a:cs typeface="Arial" pitchFamily="34" charset="0"/>
              </a:rPr>
              <a:t>L</a:t>
            </a:r>
            <a:endParaRPr kumimoji="1" lang="en-US" altLang="zh-TW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AutoShape 12"/>
          <p:cNvSpPr>
            <a:spLocks noChangeArrowheads="1"/>
          </p:cNvSpPr>
          <p:nvPr/>
        </p:nvSpPr>
        <p:spPr bwMode="auto">
          <a:xfrm>
            <a:off x="6988004" y="3343045"/>
            <a:ext cx="1040380" cy="2159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50800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VS-8</a:t>
            </a:r>
            <a:r>
              <a:rPr lang="pl-PL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1</a:t>
            </a:r>
            <a:r>
              <a:rPr lang="en-US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24</a:t>
            </a:r>
            <a:r>
              <a:rPr lang="pl-PL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Pro +</a:t>
            </a:r>
            <a:endParaRPr lang="en-US" altLang="zh-TW" sz="140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2" name="AutoShape 12"/>
          <p:cNvSpPr>
            <a:spLocks noChangeArrowheads="1"/>
          </p:cNvSpPr>
          <p:nvPr/>
        </p:nvSpPr>
        <p:spPr bwMode="auto">
          <a:xfrm>
            <a:off x="7038556" y="2781052"/>
            <a:ext cx="1040380" cy="2159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50800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VS-8</a:t>
            </a:r>
            <a:r>
              <a:rPr lang="pl-PL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132Pro </a:t>
            </a:r>
            <a:r>
              <a:rPr lang="pl-PL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+</a:t>
            </a:r>
            <a:endParaRPr lang="en-US" altLang="zh-TW" sz="140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3" name="AutoShape 12"/>
          <p:cNvSpPr>
            <a:spLocks noChangeArrowheads="1"/>
          </p:cNvSpPr>
          <p:nvPr/>
        </p:nvSpPr>
        <p:spPr bwMode="auto">
          <a:xfrm>
            <a:off x="7017618" y="2175272"/>
            <a:ext cx="1040380" cy="2159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50800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VS-8</a:t>
            </a:r>
            <a:r>
              <a:rPr lang="pl-PL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140Pro </a:t>
            </a:r>
            <a:r>
              <a:rPr lang="pl-PL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+</a:t>
            </a:r>
            <a:endParaRPr lang="en-US" altLang="zh-TW" sz="140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34" name="AutoShape 12"/>
          <p:cNvSpPr>
            <a:spLocks noChangeArrowheads="1"/>
          </p:cNvSpPr>
          <p:nvPr/>
        </p:nvSpPr>
        <p:spPr bwMode="auto">
          <a:xfrm>
            <a:off x="7017618" y="1628800"/>
            <a:ext cx="1040380" cy="2159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50800" algn="ctr">
            <a:noFill/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VS-8</a:t>
            </a:r>
            <a:r>
              <a:rPr lang="pl-PL" altLang="zh-TW" sz="1400" dirty="0" smtClean="0">
                <a:solidFill>
                  <a:schemeClr val="bg1"/>
                </a:solidFill>
                <a:latin typeface="Calibri" pitchFamily="34" charset="0"/>
                <a:cs typeface="Arial" pitchFamily="34" charset="0"/>
              </a:rPr>
              <a:t>148Pro +</a:t>
            </a:r>
            <a:endParaRPr lang="en-US" altLang="zh-TW" sz="1400" dirty="0">
              <a:solidFill>
                <a:schemeClr val="bg1"/>
              </a:solidFill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499396"/>
            <a:ext cx="6048672" cy="3145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rostokąt 4"/>
          <p:cNvSpPr/>
          <p:nvPr/>
        </p:nvSpPr>
        <p:spPr>
          <a:xfrm>
            <a:off x="899592" y="353777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b="1" dirty="0" smtClean="0">
                <a:solidFill>
                  <a:schemeClr val="accent1">
                    <a:lumMod val="50000"/>
                  </a:schemeClr>
                </a:solidFill>
              </a:rPr>
              <a:t>Funkcja VS Mobile </a:t>
            </a:r>
            <a:endParaRPr lang="pl-PL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1115616" y="1484784"/>
            <a:ext cx="77413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altLang="zh-TW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Możliwość podglądu systemu  przez komórki wykorzystujące system </a:t>
            </a:r>
            <a:r>
              <a:rPr lang="en-US" altLang="zh-TW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Windows</a:t>
            </a:r>
            <a:r>
              <a:rPr lang="pl-PL" altLang="zh-TW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Mobile 5 i 6 oraz</a:t>
            </a:r>
            <a:r>
              <a:rPr lang="en-US" altLang="zh-TW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n-US" altLang="zh-TW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iPad</a:t>
            </a:r>
            <a:r>
              <a:rPr lang="en-US" altLang="zh-TW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altLang="zh-TW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iPhone</a:t>
            </a:r>
            <a:r>
              <a:rPr lang="pl-PL" altLang="zh-TW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i</a:t>
            </a:r>
            <a:r>
              <a:rPr lang="en-US" altLang="zh-TW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iPod</a:t>
            </a:r>
            <a:r>
              <a:rPr lang="pl-PL" altLang="zh-TW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oraz Android</a:t>
            </a:r>
            <a:endParaRPr lang="pl-PL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5345</TotalTime>
  <Words>754</Words>
  <Application>Microsoft Office PowerPoint</Application>
  <PresentationFormat>Pokaz na ekranie (4:3)</PresentationFormat>
  <Paragraphs>152</Paragraphs>
  <Slides>40</Slides>
  <Notes>2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40</vt:i4>
      </vt:variant>
    </vt:vector>
  </HeadingPairs>
  <TitlesOfParts>
    <vt:vector size="41" baseType="lpstr"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Zmiany w 3.5.1 </vt:lpstr>
      <vt:lpstr>Co zostało poprawione ?</vt:lpstr>
      <vt:lpstr>Demo oprogramowania </vt:lpstr>
      <vt:lpstr>Konfiguracja kamer</vt:lpstr>
      <vt:lpstr>Konfiguracja kamer</vt:lpstr>
      <vt:lpstr>Konfiguracja kamer</vt:lpstr>
      <vt:lpstr>Konfiguracja kamer</vt:lpstr>
      <vt:lpstr>Konfiguracja kamer</vt:lpstr>
      <vt:lpstr>Konfiguracja kamer</vt:lpstr>
      <vt:lpstr>Ustawienia nagrywania</vt:lpstr>
      <vt:lpstr>Ustawienia nagrywania</vt:lpstr>
      <vt:lpstr>Ustawienia harmonogramu</vt:lpstr>
      <vt:lpstr>Ustawienia zaawansowane</vt:lpstr>
      <vt:lpstr>Panel Zarządzania Użytkownika</vt:lpstr>
      <vt:lpstr>Dodawanie użytkownika</vt:lpstr>
      <vt:lpstr>Odtwarzanie nagrań</vt:lpstr>
      <vt:lpstr>Odtwarzanie nagrań</vt:lpstr>
      <vt:lpstr>Odtwarzanie nagrań przez www </vt:lpstr>
      <vt:lpstr>Odtwarzanie nagrań przez www </vt:lpstr>
      <vt:lpstr>Odtwarzanie nagrań przez www </vt:lpstr>
      <vt:lpstr>Odtwarzanie nagrań przez www </vt:lpstr>
      <vt:lpstr>Odtwarzanie nagrań przez www </vt:lpstr>
      <vt:lpstr>Wyszukiwanie nagrań po czasie</vt:lpstr>
      <vt:lpstr>Prezentacja programu PowerPoint</vt:lpstr>
      <vt:lpstr>QNAP VioStore – Zaawansowana Analiza Obrazu IVA</vt:lpstr>
      <vt:lpstr>QNAP VioStore – Zaawansowana Analiza Obrazu IVA</vt:lpstr>
      <vt:lpstr>QNAP VioStore – Zaawansowana Analiza Obrazu IVA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marketing</dc:creator>
  <cp:lastModifiedBy>jaroslawm</cp:lastModifiedBy>
  <cp:revision>214</cp:revision>
  <dcterms:created xsi:type="dcterms:W3CDTF">2010-09-09T12:22:53Z</dcterms:created>
  <dcterms:modified xsi:type="dcterms:W3CDTF">2012-08-28T09:25:47Z</dcterms:modified>
</cp:coreProperties>
</file>