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8" r:id="rId2"/>
    <p:sldId id="261" r:id="rId3"/>
    <p:sldId id="262" r:id="rId4"/>
    <p:sldId id="263" r:id="rId5"/>
    <p:sldId id="265" r:id="rId6"/>
    <p:sldId id="266" r:id="rId7"/>
    <p:sldId id="329"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9" r:id="rId25"/>
    <p:sldId id="284" r:id="rId26"/>
    <p:sldId id="285" r:id="rId27"/>
    <p:sldId id="286" r:id="rId28"/>
    <p:sldId id="287" r:id="rId29"/>
    <p:sldId id="288" r:id="rId30"/>
    <p:sldId id="290" r:id="rId31"/>
    <p:sldId id="291" r:id="rId32"/>
    <p:sldId id="292" r:id="rId33"/>
    <p:sldId id="293" r:id="rId34"/>
    <p:sldId id="294" r:id="rId35"/>
    <p:sldId id="295" r:id="rId36"/>
    <p:sldId id="330" r:id="rId37"/>
    <p:sldId id="296" r:id="rId38"/>
    <p:sldId id="297" r:id="rId39"/>
    <p:sldId id="298" r:id="rId40"/>
    <p:sldId id="299" r:id="rId41"/>
    <p:sldId id="300" r:id="rId42"/>
    <p:sldId id="332" r:id="rId43"/>
    <p:sldId id="302" r:id="rId44"/>
    <p:sldId id="303" r:id="rId45"/>
    <p:sldId id="304" r:id="rId46"/>
    <p:sldId id="305" r:id="rId47"/>
    <p:sldId id="306" r:id="rId48"/>
    <p:sldId id="307" r:id="rId49"/>
    <p:sldId id="308" r:id="rId50"/>
    <p:sldId id="309" r:id="rId51"/>
    <p:sldId id="310" r:id="rId52"/>
    <p:sldId id="311" r:id="rId53"/>
    <p:sldId id="312" r:id="rId54"/>
    <p:sldId id="338" r:id="rId55"/>
    <p:sldId id="334" r:id="rId56"/>
    <p:sldId id="335" r:id="rId57"/>
    <p:sldId id="336" r:id="rId58"/>
    <p:sldId id="337"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98A3"/>
    <a:srgbClr val="0899A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6" autoAdjust="0"/>
    <p:restoredTop sz="94660"/>
  </p:normalViewPr>
  <p:slideViewPr>
    <p:cSldViewPr snapToGrid="0" snapToObjects="1">
      <p:cViewPr>
        <p:scale>
          <a:sx n="100" d="100"/>
          <a:sy n="100" d="100"/>
        </p:scale>
        <p:origin x="-468" y="-54"/>
      </p:cViewPr>
      <p:guideLst>
        <p:guide orient="horz" pos="250"/>
        <p:guide orient="horz" pos="1045"/>
        <p:guide pos="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6205E43-A1B7-324E-91CC-BF74602268F6}" type="datetime1">
              <a:rPr lang="en-US"/>
              <a:pPr>
                <a:defRPr/>
              </a:pPr>
              <a:t>5/25/2012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E363A2A-6792-5A4C-835F-811FB416D52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44588" y="685800"/>
            <a:ext cx="4572000" cy="3429000"/>
          </a:xfrm>
          <a:ln/>
        </p:spPr>
      </p:sp>
      <p:sp>
        <p:nvSpPr>
          <p:cNvPr id="58370" name="Rectangle 3"/>
          <p:cNvSpPr>
            <a:spLocks noGrp="1" noChangeArrowheads="1"/>
          </p:cNvSpPr>
          <p:nvPr>
            <p:ph type="body" idx="1"/>
          </p:nvPr>
        </p:nvSpPr>
        <p:spPr>
          <a:noFill/>
          <a:ln/>
        </p:spPr>
        <p:txBody>
          <a:bodyPr/>
          <a:lstStyle/>
          <a:p>
            <a:pPr>
              <a:buFontTx/>
              <a:buChar char="•"/>
            </a:pPr>
            <a:r>
              <a:rPr lang="en-US" smtClean="0"/>
              <a:t>Now here are some of the key benefits of megapixel resolution which you will see explained further in the next few slides</a:t>
            </a:r>
          </a:p>
          <a:p>
            <a:pPr>
              <a:buFontTx/>
              <a:buChar char="•"/>
            </a:pPr>
            <a:r>
              <a:rPr lang="en-US" b="1" i="1" smtClean="0"/>
              <a:t>Read through each one quickly</a:t>
            </a:r>
          </a:p>
          <a:p>
            <a:r>
              <a:rPr lang="en-US" b="1" smtClean="0"/>
              <a:t>GO to 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44588" y="685800"/>
            <a:ext cx="4572000" cy="3429000"/>
          </a:xfrm>
          <a:ln/>
        </p:spPr>
      </p:sp>
      <p:sp>
        <p:nvSpPr>
          <p:cNvPr id="88066" name="Rectangle 3"/>
          <p:cNvSpPr>
            <a:spLocks noGrp="1" noChangeArrowheads="1"/>
          </p:cNvSpPr>
          <p:nvPr>
            <p:ph type="body" idx="1"/>
          </p:nvPr>
        </p:nvSpPr>
        <p:spPr>
          <a:noFill/>
          <a:ln/>
        </p:spPr>
        <p:txBody>
          <a:bodyPr/>
          <a:lstStyle/>
          <a:p>
            <a:pPr>
              <a:buFontTx/>
              <a:buChar char="•"/>
            </a:pPr>
            <a:r>
              <a:rPr lang="en-US" smtClean="0"/>
              <a:t>And speaking of “Never missing a thing” here’s an image from a high-end International jewelry store called Bulgari. </a:t>
            </a:r>
          </a:p>
          <a:p>
            <a:pPr>
              <a:buFontTx/>
              <a:buChar char="•"/>
            </a:pPr>
            <a:r>
              <a:rPr lang="en-US" b="1" smtClean="0"/>
              <a:t>Click Animation to zoom windows - </a:t>
            </a:r>
            <a:r>
              <a:rPr lang="en-US" smtClean="0"/>
              <a:t>Using a 5 megapixel camera, they were able to cover most of their show floor without the risk of missing anything.  When you consider there’s over $250 million dollars worth of product on display, that’s pretty important!</a:t>
            </a:r>
          </a:p>
          <a:p>
            <a:pPr>
              <a:buFontTx/>
              <a:buChar char="•"/>
            </a:pPr>
            <a:endParaRPr lang="en-US" b="1" smtClean="0"/>
          </a:p>
          <a:p>
            <a:r>
              <a:rPr lang="en-US" b="1" smtClean="0"/>
              <a:t>GO to next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AB9CEA1A-70BF-43F9-B8E9-1ED48B888FD3}" type="slidenum">
              <a:rPr lang="en-US" smtClean="0"/>
              <a:pPr/>
              <a:t>21</a:t>
            </a:fld>
            <a:endParaRPr lang="en-US" smtClean="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AF558EA0-012D-414E-9681-C747AA16175D}" type="slidenum">
              <a:rPr lang="en-US" smtClean="0"/>
              <a:pPr/>
              <a:t>22</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02C80FFC-4CBC-4AEA-B091-DD1E58025A9D}" type="slidenum">
              <a:rPr lang="en-US" smtClean="0"/>
              <a:pPr/>
              <a:t>25</a:t>
            </a:fld>
            <a:endParaRPr lang="en-US" smtClean="0"/>
          </a:p>
        </p:txBody>
      </p:sp>
      <p:sp>
        <p:nvSpPr>
          <p:cNvPr id="107522" name="Rectangle 2"/>
          <p:cNvSpPr>
            <a:spLocks noGrp="1" noRot="1" noChangeAspect="1" noChangeArrowheads="1" noTextEdit="1"/>
          </p:cNvSpPr>
          <p:nvPr>
            <p:ph type="sldImg"/>
          </p:nvPr>
        </p:nvSpPr>
        <p:spPr>
          <a:xfrm>
            <a:off x="1141413" y="684213"/>
            <a:ext cx="4576762" cy="3432175"/>
          </a:xfrm>
          <a:ln/>
        </p:spPr>
      </p:sp>
      <p:sp>
        <p:nvSpPr>
          <p:cNvPr id="107523" name="Rectangle 3"/>
          <p:cNvSpPr>
            <a:spLocks noGrp="1" noChangeArrowheads="1"/>
          </p:cNvSpPr>
          <p:nvPr>
            <p:ph type="body" idx="1"/>
          </p:nvPr>
        </p:nvSpPr>
        <p:spPr>
          <a:xfrm>
            <a:off x="685800" y="4343400"/>
            <a:ext cx="5486400" cy="4116388"/>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43000" y="684213"/>
            <a:ext cx="4573588" cy="3432175"/>
          </a:xfrm>
          <a:ln/>
        </p:spPr>
      </p:sp>
      <p:sp>
        <p:nvSpPr>
          <p:cNvPr id="34818" name="Rectangle 3"/>
          <p:cNvSpPr>
            <a:spLocks noGrp="1" noChangeArrowheads="1"/>
          </p:cNvSpPr>
          <p:nvPr>
            <p:ph type="body" idx="1"/>
          </p:nvPr>
        </p:nvSpPr>
        <p:spPr>
          <a:xfrm>
            <a:off x="686098" y="4343703"/>
            <a:ext cx="5485805" cy="4115405"/>
          </a:xfrm>
          <a:noFill/>
          <a:ln/>
        </p:spPr>
        <p:txBody>
          <a:bodyPr/>
          <a:lstStyle/>
          <a:p>
            <a:pPr>
              <a:buFontTx/>
              <a:buChar char="•"/>
            </a:pPr>
            <a:r>
              <a:rPr lang="en-US" smtClean="0">
                <a:latin typeface="Arial" charset="0"/>
              </a:rPr>
              <a:t>Megapixel = fewer cameras.  </a:t>
            </a:r>
          </a:p>
          <a:p>
            <a:pPr>
              <a:buFontTx/>
              <a:buChar char="•"/>
            </a:pPr>
            <a:r>
              <a:rPr lang="en-US" smtClean="0">
                <a:latin typeface="Arial" charset="0"/>
              </a:rPr>
              <a:t>For high quality video surveillance, it’s all about Pixels-per-foot</a:t>
            </a:r>
          </a:p>
          <a:p>
            <a:pPr>
              <a:buFontTx/>
              <a:buChar char="•"/>
            </a:pPr>
            <a:r>
              <a:rPr lang="en-US" smtClean="0">
                <a:latin typeface="Arial" charset="0"/>
              </a:rPr>
              <a:t>Using 40 pixels/foot as our baseline and dividing that into the following resolutions, we can determine the horizontal field-of-view coverage. </a:t>
            </a:r>
          </a:p>
          <a:p>
            <a:pPr>
              <a:buFontTx/>
              <a:buChar char="•"/>
            </a:pPr>
            <a:r>
              <a:rPr lang="en-US" smtClean="0">
                <a:latin typeface="Arial" charset="0"/>
              </a:rPr>
              <a:t> </a:t>
            </a:r>
            <a:r>
              <a:rPr lang="en-US" b="1" smtClean="0">
                <a:latin typeface="Arial" charset="0"/>
              </a:rPr>
              <a:t>CLICK to animations for each res.</a:t>
            </a:r>
            <a:endParaRPr lang="en-US" smtClean="0">
              <a:latin typeface="Arial" charset="0"/>
            </a:endParaRPr>
          </a:p>
          <a:p>
            <a:pPr>
              <a:buFontTx/>
              <a:buChar char="•"/>
            </a:pPr>
            <a:r>
              <a:rPr lang="en-US" smtClean="0">
                <a:latin typeface="Arial" charset="0"/>
              </a:rPr>
              <a:t>As you can see, the higher the resolution the greater area we can cover with useable video.</a:t>
            </a:r>
          </a:p>
          <a:p>
            <a:pPr>
              <a:buFontTx/>
              <a:buChar char="•"/>
            </a:pPr>
            <a:r>
              <a:rPr lang="en-US" b="1" smtClean="0">
                <a:latin typeface="Arial" charset="0"/>
              </a:rPr>
              <a:t>CLICK last animation – </a:t>
            </a:r>
            <a:r>
              <a:rPr lang="en-US" smtClean="0">
                <a:latin typeface="Arial" charset="0"/>
              </a:rPr>
              <a:t>for example, to cover a 65’ are you would need 4 VGA or a single IQ705 5 megapixel camera </a:t>
            </a:r>
            <a:endParaRPr lang="en-US" b="1" smtClean="0">
              <a:latin typeface="Arial" charset="0"/>
            </a:endParaRPr>
          </a:p>
          <a:p>
            <a:pPr>
              <a:buFontTx/>
              <a:buChar char="•"/>
            </a:pPr>
            <a:r>
              <a:rPr lang="en-US" smtClean="0">
                <a:latin typeface="Arial" charset="0"/>
              </a:rPr>
              <a:t>That means with megapixel resolution, you can use fewer cameras and reduce total cost ownership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C8690570-1BB9-4C28-8CC3-7CDD8AD5CCC3}" type="slidenum">
              <a:rPr lang="en-US" smtClean="0">
                <a:latin typeface="Arial" charset="0"/>
              </a:rPr>
              <a:pPr/>
              <a:t>27</a:t>
            </a:fld>
            <a:endParaRPr lang="en-US" smtClean="0">
              <a:latin typeface="Arial" charset="0"/>
            </a:endParaRPr>
          </a:p>
        </p:txBody>
      </p:sp>
      <p:sp>
        <p:nvSpPr>
          <p:cNvPr id="36866" name="Rectangle 2"/>
          <p:cNvSpPr>
            <a:spLocks noGrp="1" noRot="1" noChangeAspect="1" noChangeArrowheads="1" noTextEdit="1"/>
          </p:cNvSpPr>
          <p:nvPr>
            <p:ph type="sldImg"/>
          </p:nvPr>
        </p:nvSpPr>
        <p:spPr>
          <a:xfrm>
            <a:off x="1143000" y="684213"/>
            <a:ext cx="4573588" cy="3432175"/>
          </a:xfrm>
          <a:ln/>
        </p:spPr>
      </p:sp>
      <p:sp>
        <p:nvSpPr>
          <p:cNvPr id="36867" name="Rectangle 3"/>
          <p:cNvSpPr>
            <a:spLocks noGrp="1" noChangeArrowheads="1"/>
          </p:cNvSpPr>
          <p:nvPr>
            <p:ph type="body" idx="1"/>
          </p:nvPr>
        </p:nvSpPr>
        <p:spPr>
          <a:xfrm>
            <a:off x="686098" y="4343703"/>
            <a:ext cx="5485805" cy="4115405"/>
          </a:xfrm>
          <a:noFill/>
          <a:ln/>
        </p:spPr>
        <p:txBody>
          <a:bodyPr/>
          <a:lstStyle/>
          <a:p>
            <a:pPr eaLnBrk="1" hangingPunct="1"/>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44588" y="685800"/>
            <a:ext cx="4570412" cy="3429000"/>
          </a:xfrm>
          <a:ln/>
        </p:spPr>
      </p:sp>
      <p:sp>
        <p:nvSpPr>
          <p:cNvPr id="38914" name="Rectangle 3"/>
          <p:cNvSpPr>
            <a:spLocks noGrp="1" noChangeArrowheads="1"/>
          </p:cNvSpPr>
          <p:nvPr>
            <p:ph type="body" idx="1"/>
          </p:nvPr>
        </p:nvSpPr>
        <p:spPr>
          <a:noFill/>
          <a:ln/>
        </p:spPr>
        <p:txBody>
          <a:bodyPr/>
          <a:lstStyle/>
          <a:p>
            <a:pPr>
              <a:buFontTx/>
              <a:buChar char="•"/>
            </a:pPr>
            <a:r>
              <a:rPr lang="nl-NL" smtClean="0">
                <a:latin typeface="Arial" charset="0"/>
              </a:rPr>
              <a:t>This truckstop/travel plaza customer is using 5 mpix cameras to capture drive offs which is much more frequent these days due to higher fuel costs.  The requirement was to capture faces and license plate on both sides of the fuel island.  With cameras station from 70 to 100 feet away, this was an application only megapixel could support.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39825" y="682625"/>
            <a:ext cx="4578350" cy="3433763"/>
          </a:xfrm>
          <a:ln/>
        </p:spPr>
      </p:sp>
      <p:sp>
        <p:nvSpPr>
          <p:cNvPr id="40962" name="Rectangle 3"/>
          <p:cNvSpPr>
            <a:spLocks noGrp="1" noChangeArrowheads="1"/>
          </p:cNvSpPr>
          <p:nvPr>
            <p:ph type="body" idx="1"/>
          </p:nvPr>
        </p:nvSpPr>
        <p:spPr>
          <a:xfrm>
            <a:off x="684610" y="4343703"/>
            <a:ext cx="5488781" cy="4116916"/>
          </a:xfrm>
          <a:noFill/>
          <a:ln/>
        </p:spPr>
        <p:txBody>
          <a:bodyPr/>
          <a:lstStyle/>
          <a:p>
            <a:pPr>
              <a:buFontTx/>
              <a:buChar char="•"/>
            </a:pPr>
            <a:r>
              <a:rPr lang="en-US" smtClean="0">
                <a:latin typeface="Arial" charset="0"/>
              </a:rPr>
              <a:t>Traditional CCTV cameras and IP cameras confine users to a 4:3 aspect ratio as you see in this image – </a:t>
            </a:r>
            <a:r>
              <a:rPr lang="en-US" b="1" smtClean="0">
                <a:latin typeface="Arial" charset="0"/>
              </a:rPr>
              <a:t>CLICK for animation</a:t>
            </a:r>
          </a:p>
          <a:p>
            <a:pPr>
              <a:buFontTx/>
              <a:buChar char="•"/>
            </a:pPr>
            <a:r>
              <a:rPr lang="en-US" smtClean="0">
                <a:latin typeface="Arial" charset="0"/>
              </a:rPr>
              <a:t>Now, let’s suppose the region of interest are the cars in the parking lot.   - </a:t>
            </a:r>
            <a:r>
              <a:rPr lang="en-US" b="1" smtClean="0">
                <a:latin typeface="Arial" charset="0"/>
              </a:rPr>
              <a:t>CLICK for animation to show wasted video</a:t>
            </a:r>
          </a:p>
          <a:p>
            <a:pPr>
              <a:buFontTx/>
              <a:buChar char="•"/>
            </a:pPr>
            <a:r>
              <a:rPr lang="en-US" smtClean="0">
                <a:latin typeface="Arial" charset="0"/>
              </a:rPr>
              <a:t>With IQeye’s cropping feature we can select only the portion of the scene we care about thus eliminating the useless video and reducing the file size and therefore BW and storage – </a:t>
            </a:r>
            <a:r>
              <a:rPr lang="en-US" b="1" smtClean="0">
                <a:latin typeface="Arial" charset="0"/>
              </a:rPr>
              <a:t>CLICK to animation of cropped image</a:t>
            </a:r>
          </a:p>
          <a:p>
            <a:pPr>
              <a:buFontTx/>
              <a:buChar char="•"/>
            </a:pPr>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p:spPr>
        <p:txBody>
          <a:bodyPr/>
          <a:lstStyle/>
          <a:p>
            <a:r>
              <a:rPr lang="en-US" smtClean="0">
                <a:latin typeface="Arial" charset="0"/>
              </a:rPr>
              <a:t>Note that the junction box is so well sealed that merely seating the cover on the box seals it.  No torquing of the screws is needed. It just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20DDE58-F41A-49A2-A963-545D4608D2D1}" type="slidenum">
              <a:rPr lang="en-US" smtClean="0">
                <a:latin typeface="Arial" charset="0"/>
              </a:rPr>
              <a:pPr/>
              <a:t>8</a:t>
            </a:fld>
            <a:endParaRPr lang="en-US" smtClean="0">
              <a:latin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pPr>
              <a:buFontTx/>
              <a:buNone/>
            </a:pPr>
            <a:endParaRPr lang="en-US" dirty="0" smtClean="0"/>
          </a:p>
        </p:txBody>
      </p:sp>
      <p:sp>
        <p:nvSpPr>
          <p:cNvPr id="4" name="Header Placeholder 3"/>
          <p:cNvSpPr>
            <a:spLocks noGrp="1"/>
          </p:cNvSpPr>
          <p:nvPr>
            <p:ph type="hdr" sz="quarter"/>
          </p:nvPr>
        </p:nvSpPr>
        <p:spPr/>
        <p:txBody>
          <a:bodyPr/>
          <a:lstStyle/>
          <a:p>
            <a:pPr>
              <a:defRPr/>
            </a:pPr>
            <a:r>
              <a:rPr lang="en-US" smtClean="0"/>
              <a:t>1/4/2010</a:t>
            </a:r>
            <a:endParaRPr lang="en-US"/>
          </a:p>
        </p:txBody>
      </p:sp>
      <p:sp>
        <p:nvSpPr>
          <p:cNvPr id="5" name="Date Placeholder 4"/>
          <p:cNvSpPr>
            <a:spLocks noGrp="1"/>
          </p:cNvSpPr>
          <p:nvPr>
            <p:ph type="dt" sz="quarter" idx="1"/>
          </p:nvPr>
        </p:nvSpPr>
        <p:spPr/>
        <p:txBody>
          <a:bodyPr/>
          <a:lstStyle/>
          <a:p>
            <a:pPr>
              <a:defRPr/>
            </a:pPr>
            <a:r>
              <a:rPr lang="en-US" smtClean="0"/>
              <a:t>1/4/2010</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2CFE0DB9-C57F-492B-AFD4-B115D0209CA1}" type="slidenum">
              <a:rPr lang="en-US" smtClean="0">
                <a:latin typeface="Arial" charset="0"/>
              </a:rPr>
              <a:pPr/>
              <a:t>39</a:t>
            </a:fld>
            <a:endParaRPr lang="en-US" smtClean="0">
              <a:latin typeface="Arial" charset="0"/>
            </a:endParaRPr>
          </a:p>
        </p:txBody>
      </p:sp>
      <p:sp>
        <p:nvSpPr>
          <p:cNvPr id="55298" name="Rectangle 2"/>
          <p:cNvSpPr>
            <a:spLocks noGrp="1" noRot="1" noChangeAspect="1" noChangeArrowheads="1" noTextEdit="1"/>
          </p:cNvSpPr>
          <p:nvPr>
            <p:ph type="sldImg"/>
          </p:nvPr>
        </p:nvSpPr>
        <p:spPr>
          <a:xfrm>
            <a:off x="1144588" y="684213"/>
            <a:ext cx="4572000" cy="3430587"/>
          </a:xfrm>
          <a:ln/>
        </p:spPr>
      </p:sp>
      <p:sp>
        <p:nvSpPr>
          <p:cNvPr id="55299" name="Rectangle 3"/>
          <p:cNvSpPr>
            <a:spLocks noGrp="1" noChangeArrowheads="1"/>
          </p:cNvSpPr>
          <p:nvPr>
            <p:ph type="body" idx="1"/>
          </p:nvPr>
        </p:nvSpPr>
        <p:spPr>
          <a:xfrm>
            <a:off x="684610" y="4343703"/>
            <a:ext cx="5488781" cy="4115405"/>
          </a:xfrm>
          <a:noFill/>
          <a:ln/>
        </p:spPr>
        <p:txBody>
          <a:bodyPr/>
          <a:lstStyle/>
          <a:p>
            <a:pPr eaLnBrk="1" hangingPunct="1">
              <a:lnSpc>
                <a:spcPct val="80000"/>
              </a:lnSpc>
              <a:buFontTx/>
              <a:buChar char="•"/>
            </a:pPr>
            <a:r>
              <a:rPr lang="en-US" sz="800" dirty="0" smtClean="0">
                <a:latin typeface="Arial" charset="0"/>
              </a:rPr>
              <a:t>You may wonder why we waited so long to come out with a </a:t>
            </a:r>
            <a:r>
              <a:rPr lang="en-US" sz="800" dirty="0" err="1" smtClean="0">
                <a:latin typeface="Arial" charset="0"/>
              </a:rPr>
              <a:t>minidome</a:t>
            </a:r>
            <a:r>
              <a:rPr lang="en-US" sz="800" dirty="0" smtClean="0">
                <a:latin typeface="Arial" charset="0"/>
              </a:rPr>
              <a:t>…it wasn’t for a lack of Asian manufacturers wanting to build one for us.  It’s because, like everything else at </a:t>
            </a:r>
            <a:r>
              <a:rPr lang="en-US" sz="800" dirty="0" err="1" smtClean="0">
                <a:latin typeface="Arial" charset="0"/>
              </a:rPr>
              <a:t>IQinvision</a:t>
            </a:r>
            <a:r>
              <a:rPr lang="en-US" sz="800" dirty="0" smtClean="0">
                <a:latin typeface="Arial" charset="0"/>
              </a:rPr>
              <a:t>, we wanted to get it right.</a:t>
            </a:r>
          </a:p>
          <a:p>
            <a:pPr eaLnBrk="1" hangingPunct="1">
              <a:lnSpc>
                <a:spcPct val="80000"/>
              </a:lnSpc>
            </a:pPr>
            <a:endParaRPr lang="en-US" sz="800" dirty="0" smtClean="0">
              <a:latin typeface="Arial" charset="0"/>
            </a:endParaRPr>
          </a:p>
          <a:p>
            <a:pPr eaLnBrk="1" hangingPunct="1">
              <a:lnSpc>
                <a:spcPct val="80000"/>
              </a:lnSpc>
              <a:buFontTx/>
              <a:buChar char="•"/>
            </a:pPr>
            <a:r>
              <a:rPr lang="en-US" sz="800" dirty="0" smtClean="0">
                <a:latin typeface="Arial" charset="0"/>
              </a:rPr>
              <a:t>When we were designing the Alliance dome we looked at a lot of domes and it seemed most were designed for the consumer market.  They were plastic, some had thin bubbles and were cumbersome to install.  </a:t>
            </a:r>
          </a:p>
          <a:p>
            <a:pPr eaLnBrk="1" hangingPunct="1">
              <a:lnSpc>
                <a:spcPct val="80000"/>
              </a:lnSpc>
              <a:buFontTx/>
              <a:buChar char="•"/>
            </a:pPr>
            <a:endParaRPr lang="en-US" sz="800" dirty="0" smtClean="0">
              <a:latin typeface="Arial" charset="0"/>
            </a:endParaRPr>
          </a:p>
          <a:p>
            <a:pPr eaLnBrk="1" hangingPunct="1">
              <a:lnSpc>
                <a:spcPct val="80000"/>
              </a:lnSpc>
              <a:buFontTx/>
              <a:buChar char="•"/>
            </a:pPr>
            <a:r>
              <a:rPr lang="en-US" sz="800" dirty="0" smtClean="0">
                <a:latin typeface="Arial" charset="0"/>
              </a:rPr>
              <a:t>It was apparent that other vendors were more concerned with cutting out manufacturing costs than designing a truly solid, professional-grade product.  </a:t>
            </a:r>
          </a:p>
          <a:p>
            <a:pPr eaLnBrk="1" hangingPunct="1">
              <a:lnSpc>
                <a:spcPct val="80000"/>
              </a:lnSpc>
            </a:pPr>
            <a:endParaRPr lang="en-US" sz="800" dirty="0" smtClean="0">
              <a:latin typeface="Arial" charset="0"/>
            </a:endParaRPr>
          </a:p>
          <a:p>
            <a:pPr eaLnBrk="1" hangingPunct="1">
              <a:lnSpc>
                <a:spcPct val="80000"/>
              </a:lnSpc>
              <a:buFontTx/>
              <a:buChar char="•"/>
            </a:pPr>
            <a:r>
              <a:rPr lang="en-US" sz="800" dirty="0" smtClean="0">
                <a:latin typeface="Arial" charset="0"/>
              </a:rPr>
              <a:t>So what differentiates the </a:t>
            </a:r>
            <a:r>
              <a:rPr lang="en-US" sz="800" dirty="0" err="1" smtClean="0">
                <a:latin typeface="Arial" charset="0"/>
              </a:rPr>
              <a:t>IQeye</a:t>
            </a:r>
            <a:r>
              <a:rPr lang="en-US" sz="800" dirty="0" smtClean="0">
                <a:latin typeface="Arial" charset="0"/>
              </a:rPr>
              <a:t> Alliance? First, lets take a look at the hardware…</a:t>
            </a:r>
          </a:p>
          <a:p>
            <a:pPr eaLnBrk="1" hangingPunct="1">
              <a:lnSpc>
                <a:spcPct val="80000"/>
              </a:lnSpc>
            </a:pPr>
            <a:endParaRPr lang="en-US" sz="800" dirty="0" smtClean="0">
              <a:latin typeface="Arial" charset="0"/>
            </a:endParaRPr>
          </a:p>
          <a:p>
            <a:pPr eaLnBrk="1" hangingPunct="1">
              <a:lnSpc>
                <a:spcPct val="80000"/>
              </a:lnSpc>
              <a:buFontTx/>
              <a:buChar char="•"/>
            </a:pPr>
            <a:r>
              <a:rPr lang="en-US" sz="800" dirty="0" smtClean="0">
                <a:latin typeface="Arial" charset="0"/>
              </a:rPr>
              <a:t>The </a:t>
            </a:r>
            <a:r>
              <a:rPr lang="en-US" sz="800" dirty="0" err="1" smtClean="0">
                <a:latin typeface="Arial" charset="0"/>
              </a:rPr>
              <a:t>IQeye</a:t>
            </a:r>
            <a:r>
              <a:rPr lang="en-US" sz="800" dirty="0" smtClean="0">
                <a:latin typeface="Arial" charset="0"/>
              </a:rPr>
              <a:t> Alliance is aluminum with an impact resistant GE </a:t>
            </a:r>
            <a:r>
              <a:rPr lang="en-US" sz="800" dirty="0" err="1" smtClean="0">
                <a:latin typeface="Arial" charset="0"/>
              </a:rPr>
              <a:t>Lexan</a:t>
            </a:r>
            <a:r>
              <a:rPr lang="en-US" sz="800" dirty="0" smtClean="0">
                <a:latin typeface="Arial" charset="0"/>
              </a:rPr>
              <a:t> bubble that can withstand a ton of pressure. </a:t>
            </a:r>
          </a:p>
          <a:p>
            <a:pPr eaLnBrk="1" hangingPunct="1">
              <a:lnSpc>
                <a:spcPct val="80000"/>
              </a:lnSpc>
              <a:buFontTx/>
              <a:buChar char="•"/>
            </a:pPr>
            <a:r>
              <a:rPr lang="en-US" sz="800" dirty="0" smtClean="0">
                <a:latin typeface="Arial" charset="0"/>
              </a:rPr>
              <a:t>It’s low profile design makes it inconspicuous but not covert.  </a:t>
            </a:r>
          </a:p>
          <a:p>
            <a:pPr eaLnBrk="1" hangingPunct="1">
              <a:lnSpc>
                <a:spcPct val="80000"/>
              </a:lnSpc>
              <a:buFontTx/>
              <a:buChar char="•"/>
            </a:pPr>
            <a:r>
              <a:rPr lang="en-US" sz="800" dirty="0" smtClean="0">
                <a:latin typeface="Arial" charset="0"/>
              </a:rPr>
              <a:t>The entire camera was designed to be </a:t>
            </a:r>
            <a:r>
              <a:rPr lang="en-US" sz="800" u="sng" dirty="0" smtClean="0">
                <a:latin typeface="Arial" charset="0"/>
              </a:rPr>
              <a:t>surface mounted</a:t>
            </a:r>
            <a:r>
              <a:rPr lang="en-US" sz="800" dirty="0" smtClean="0">
                <a:latin typeface="Arial" charset="0"/>
              </a:rPr>
              <a:t> with a  “flush mounted look” without having to cut into the ceiling.  Also, it is designed with a true 3-axis </a:t>
            </a:r>
            <a:r>
              <a:rPr lang="en-US" sz="800" dirty="0" err="1" smtClean="0">
                <a:latin typeface="Arial" charset="0"/>
              </a:rPr>
              <a:t>gimbal</a:t>
            </a:r>
            <a:r>
              <a:rPr lang="en-US" sz="800" dirty="0" smtClean="0">
                <a:latin typeface="Arial" charset="0"/>
              </a:rPr>
              <a:t> that allows you to position it in a wide variety of mounting applications very easily.</a:t>
            </a:r>
          </a:p>
          <a:p>
            <a:pPr eaLnBrk="1" hangingPunct="1">
              <a:lnSpc>
                <a:spcPct val="80000"/>
              </a:lnSpc>
            </a:pPr>
            <a:endParaRPr lang="en-US" sz="800" dirty="0" smtClean="0">
              <a:latin typeface="Arial" charset="0"/>
            </a:endParaRPr>
          </a:p>
          <a:p>
            <a:pPr eaLnBrk="1" hangingPunct="1">
              <a:lnSpc>
                <a:spcPct val="80000"/>
              </a:lnSpc>
              <a:buFontTx/>
              <a:buChar char="•"/>
            </a:pPr>
            <a:r>
              <a:rPr lang="en-US" sz="800" dirty="0" smtClean="0">
                <a:latin typeface="Arial" charset="0"/>
              </a:rPr>
              <a:t>With regard to innovations… With a lot of the domes we looked at, you had to adjust to the camera then align the shroud, if they weren’t optimized you had to start again which was frustrating.  The Alliance’s pivoting shroud solves that problem, just optimize the field of view and focus the picture and the shroud will snap perfectly in place, we’ll demonstrate this in a minute.</a:t>
            </a:r>
          </a:p>
          <a:p>
            <a:pPr eaLnBrk="1" hangingPunct="1">
              <a:lnSpc>
                <a:spcPct val="80000"/>
              </a:lnSpc>
            </a:pPr>
            <a:endParaRPr lang="en-US" sz="800" dirty="0" smtClean="0">
              <a:latin typeface="Arial" charset="0"/>
            </a:endParaRPr>
          </a:p>
          <a:p>
            <a:pPr eaLnBrk="1" hangingPunct="1">
              <a:lnSpc>
                <a:spcPct val="80000"/>
              </a:lnSpc>
              <a:buFontTx/>
              <a:buChar char="•"/>
            </a:pPr>
            <a:r>
              <a:rPr lang="en-US" sz="800" dirty="0" smtClean="0">
                <a:latin typeface="Arial" charset="0"/>
              </a:rPr>
              <a:t>We also knew that sometimes light could reflect off the electronics so we installed a black plastic cover over the electronics to eliminate reflection making it difficult to see which way the camera is pointing even though it is a clear bubble. </a:t>
            </a:r>
          </a:p>
          <a:p>
            <a:pPr eaLnBrk="1" hangingPunct="1">
              <a:lnSpc>
                <a:spcPct val="80000"/>
              </a:lnSpc>
              <a:buFontTx/>
              <a:buChar char="•"/>
            </a:pPr>
            <a:r>
              <a:rPr lang="en-US" sz="800" dirty="0" smtClean="0">
                <a:latin typeface="Arial" charset="0"/>
              </a:rPr>
              <a:t>The clear bubble also means better low-light performance.</a:t>
            </a:r>
          </a:p>
          <a:p>
            <a:pPr eaLnBrk="1" hangingPunct="1">
              <a:lnSpc>
                <a:spcPct val="80000"/>
              </a:lnSpc>
              <a:buFontTx/>
              <a:buChar char="•"/>
            </a:pPr>
            <a:r>
              <a:rPr lang="en-US" sz="800" dirty="0" smtClean="0">
                <a:latin typeface="Arial" charset="0"/>
              </a:rPr>
              <a:t>We designed a custom megapixel board mount lens for the Alliance.  We have seen other companies put really cheap lenses on a megapixel camera and let me tell you, you can really make a megapixel image look bad with a lens that is not rated for the camera. It is like putting bike tires on a Ferrari.</a:t>
            </a:r>
          </a:p>
          <a:p>
            <a:pPr eaLnBrk="1" hangingPunct="1">
              <a:lnSpc>
                <a:spcPct val="80000"/>
              </a:lnSpc>
              <a:buFontTx/>
              <a:buChar char="•"/>
            </a:pPr>
            <a:r>
              <a:rPr lang="en-US" sz="800" dirty="0" smtClean="0">
                <a:latin typeface="Arial" charset="0"/>
              </a:rPr>
              <a:t>One vendor (begins with A and ends with an S) uses the same non-megapixel lens for their VGA &amp; megapixel </a:t>
            </a:r>
            <a:r>
              <a:rPr lang="en-US" sz="800" dirty="0" err="1" smtClean="0">
                <a:latin typeface="Arial" charset="0"/>
              </a:rPr>
              <a:t>minidome</a:t>
            </a:r>
            <a:r>
              <a:rPr lang="en-US" sz="800" dirty="0" smtClean="0">
                <a:latin typeface="Arial" charset="0"/>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44588" y="685800"/>
            <a:ext cx="4570412" cy="3429000"/>
          </a:xfrm>
          <a:ln/>
        </p:spPr>
      </p:sp>
      <p:sp>
        <p:nvSpPr>
          <p:cNvPr id="93186" name="Rectangle 3"/>
          <p:cNvSpPr>
            <a:spLocks noGrp="1" noChangeArrowheads="1"/>
          </p:cNvSpPr>
          <p:nvPr>
            <p:ph type="body" idx="1"/>
          </p:nvPr>
        </p:nvSpPr>
        <p:spPr>
          <a:noFill/>
          <a:ln/>
        </p:spPr>
        <p:txBody>
          <a:bodyPr/>
          <a:lstStyle/>
          <a:p>
            <a:pPr>
              <a:buFontTx/>
              <a:buChar char="•"/>
            </a:pPr>
            <a:r>
              <a:rPr lang="en-US" smtClean="0">
                <a:latin typeface="Arial" charset="0"/>
              </a:rPr>
              <a:t>Here we have another 5 mpix image from a municipal customer in Germany for city and traffic surveillance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p:spPr>
        <p:txBody>
          <a:bodyPr/>
          <a:lstStyle/>
          <a:p>
            <a:endParaRPr lang="nl-NL"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p:spPr>
        <p:txBody>
          <a:bodyPr/>
          <a:lstStyle/>
          <a:p>
            <a:endParaRPr lang="nl-NL"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44588" y="685800"/>
            <a:ext cx="4570412" cy="3429000"/>
          </a:xfrm>
          <a:ln/>
        </p:spPr>
      </p:sp>
      <p:sp>
        <p:nvSpPr>
          <p:cNvPr id="95234" name="Rectangle 3"/>
          <p:cNvSpPr>
            <a:spLocks noGrp="1" noChangeArrowheads="1"/>
          </p:cNvSpPr>
          <p:nvPr>
            <p:ph type="body" idx="1"/>
          </p:nvPr>
        </p:nvSpPr>
        <p:spPr>
          <a:noFill/>
          <a:ln/>
        </p:spPr>
        <p:txBody>
          <a:bodyPr/>
          <a:lstStyle/>
          <a:p>
            <a:pPr>
              <a:buFontTx/>
              <a:buChar char="•"/>
            </a:pPr>
            <a:r>
              <a:rPr lang="en-US" smtClean="0">
                <a:latin typeface="Arial" charset="0"/>
              </a:rPr>
              <a:t>And speaking of “Never missing a thing” here’s an image from a high-end International jewelry store called Bulgari. </a:t>
            </a:r>
          </a:p>
          <a:p>
            <a:pPr>
              <a:buFontTx/>
              <a:buChar char="•"/>
            </a:pPr>
            <a:r>
              <a:rPr lang="en-US" b="1" smtClean="0">
                <a:latin typeface="Arial" charset="0"/>
              </a:rPr>
              <a:t>Click Animation to zoom windows - </a:t>
            </a:r>
            <a:r>
              <a:rPr lang="en-US" smtClean="0">
                <a:latin typeface="Arial" charset="0"/>
              </a:rPr>
              <a:t>Using a 5 megapixel camera, they were able to cover most of their show floor without the risk of missing anything.  When you consider there’s over $250 million dollars worth of product on display, that’s pretty important!</a:t>
            </a:r>
          </a:p>
          <a:p>
            <a:pPr>
              <a:buFontTx/>
              <a:buChar char="•"/>
            </a:pPr>
            <a:endParaRPr lang="en-US" b="1" smtClean="0">
              <a:latin typeface="Arial" charset="0"/>
            </a:endParaRPr>
          </a:p>
          <a:p>
            <a:r>
              <a:rPr lang="en-US" b="1" smtClean="0">
                <a:latin typeface="Arial" charset="0"/>
              </a:rPr>
              <a:t>GO to next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noFill/>
          <a:ln/>
        </p:spPr>
        <p:txBody>
          <a:bodyPr/>
          <a:lstStyle/>
          <a:p>
            <a:endParaRPr lang="nl-NL"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D1994557-7D5D-4228-B784-78586C76E05C}" type="slidenum">
              <a:rPr lang="en-US" smtClean="0">
                <a:latin typeface="Arial" charset="0"/>
              </a:rPr>
              <a:pPr/>
              <a:t>10</a:t>
            </a:fld>
            <a:endParaRPr lang="en-US" smtClean="0">
              <a:latin typeface="Arial" charset="0"/>
            </a:endParaRPr>
          </a:p>
        </p:txBody>
      </p:sp>
      <p:sp>
        <p:nvSpPr>
          <p:cNvPr id="26626" name="Rectangle 2"/>
          <p:cNvSpPr>
            <a:spLocks noGrp="1" noRot="1" noChangeAspect="1" noChangeArrowheads="1" noTextEdit="1"/>
          </p:cNvSpPr>
          <p:nvPr>
            <p:ph type="sldImg"/>
          </p:nvPr>
        </p:nvSpPr>
        <p:spPr>
          <a:xfrm>
            <a:off x="1143000" y="684213"/>
            <a:ext cx="4573588" cy="3432175"/>
          </a:xfrm>
          <a:ln/>
        </p:spPr>
      </p:sp>
      <p:sp>
        <p:nvSpPr>
          <p:cNvPr id="26627" name="Rectangle 3"/>
          <p:cNvSpPr>
            <a:spLocks noGrp="1" noChangeArrowheads="1"/>
          </p:cNvSpPr>
          <p:nvPr>
            <p:ph type="body" idx="1"/>
          </p:nvPr>
        </p:nvSpPr>
        <p:spPr>
          <a:xfrm>
            <a:off x="686098" y="4343703"/>
            <a:ext cx="5485805" cy="4115405"/>
          </a:xfrm>
          <a:noFill/>
          <a:ln/>
        </p:spPr>
        <p:txBody>
          <a:bodyPr/>
          <a:lstStyle/>
          <a:p>
            <a:pPr eaLnBrk="1" hangingPunct="1"/>
            <a:endParaRPr lang="en-US"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44588" y="685800"/>
            <a:ext cx="4570412" cy="3429000"/>
          </a:xfrm>
          <a:ln/>
        </p:spPr>
      </p:sp>
      <p:sp>
        <p:nvSpPr>
          <p:cNvPr id="99330" name="Rectangle 3"/>
          <p:cNvSpPr>
            <a:spLocks noGrp="1" noChangeArrowheads="1"/>
          </p:cNvSpPr>
          <p:nvPr>
            <p:ph type="body" idx="1"/>
          </p:nvPr>
        </p:nvSpPr>
        <p:spPr>
          <a:noFill/>
          <a:ln/>
        </p:spPr>
        <p:txBody>
          <a:bodyPr/>
          <a:lstStyle/>
          <a:p>
            <a:r>
              <a:rPr lang="nl-NL" smtClean="0">
                <a:latin typeface="Arial" charset="0"/>
              </a:rPr>
              <a:t>This customer replaced their mechanical PTZ camera with  a single 2 megapixel camera which offered enough detail for them to ID cars, and in some cases employees.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43000" y="684213"/>
            <a:ext cx="4573588" cy="3432175"/>
          </a:xfrm>
          <a:ln/>
        </p:spPr>
      </p:sp>
      <p:sp>
        <p:nvSpPr>
          <p:cNvPr id="28674" name="Rectangle 3"/>
          <p:cNvSpPr>
            <a:spLocks noGrp="1" noChangeArrowheads="1"/>
          </p:cNvSpPr>
          <p:nvPr>
            <p:ph type="body" idx="1"/>
          </p:nvPr>
        </p:nvSpPr>
        <p:spPr>
          <a:xfrm>
            <a:off x="686098" y="4343703"/>
            <a:ext cx="5485805" cy="4115405"/>
          </a:xfrm>
          <a:noFill/>
          <a:ln/>
        </p:spPr>
        <p:txBody>
          <a:bodyPr/>
          <a:lstStyle/>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43000" y="684213"/>
            <a:ext cx="4573588" cy="3432175"/>
          </a:xfrm>
          <a:ln/>
        </p:spPr>
      </p:sp>
      <p:sp>
        <p:nvSpPr>
          <p:cNvPr id="30722" name="Rectangle 3"/>
          <p:cNvSpPr>
            <a:spLocks noGrp="1" noChangeArrowheads="1"/>
          </p:cNvSpPr>
          <p:nvPr>
            <p:ph type="body" idx="1"/>
          </p:nvPr>
        </p:nvSpPr>
        <p:spPr>
          <a:xfrm>
            <a:off x="686098" y="4343703"/>
            <a:ext cx="5485805" cy="4115405"/>
          </a:xfrm>
          <a:noFill/>
          <a:ln/>
        </p:spPr>
        <p:txBody>
          <a:bodyPr/>
          <a:lstStyle/>
          <a:p>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43000" y="684213"/>
            <a:ext cx="4573588" cy="3432175"/>
          </a:xfrm>
          <a:ln/>
        </p:spPr>
      </p:sp>
      <p:sp>
        <p:nvSpPr>
          <p:cNvPr id="30722" name="Rectangle 3"/>
          <p:cNvSpPr>
            <a:spLocks noGrp="1" noChangeArrowheads="1"/>
          </p:cNvSpPr>
          <p:nvPr>
            <p:ph type="body" idx="1"/>
          </p:nvPr>
        </p:nvSpPr>
        <p:spPr>
          <a:xfrm>
            <a:off x="686098" y="4343703"/>
            <a:ext cx="5485805" cy="4115405"/>
          </a:xfrm>
          <a:noFill/>
          <a:ln/>
        </p:spPr>
        <p:txBody>
          <a:bodyPr/>
          <a:lstStyle/>
          <a:p>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02C80FFC-4CBC-4AEA-B091-DD1E58025A9D}" type="slidenum">
              <a:rPr lang="en-US" smtClean="0"/>
              <a:pPr/>
              <a:t>14</a:t>
            </a:fld>
            <a:endParaRPr lang="en-US" smtClean="0"/>
          </a:p>
        </p:txBody>
      </p:sp>
      <p:sp>
        <p:nvSpPr>
          <p:cNvPr id="107522" name="Rectangle 2"/>
          <p:cNvSpPr>
            <a:spLocks noGrp="1" noRot="1" noChangeAspect="1" noChangeArrowheads="1" noTextEdit="1"/>
          </p:cNvSpPr>
          <p:nvPr>
            <p:ph type="sldImg"/>
          </p:nvPr>
        </p:nvSpPr>
        <p:spPr>
          <a:xfrm>
            <a:off x="1141413" y="684213"/>
            <a:ext cx="4576762" cy="3432175"/>
          </a:xfrm>
          <a:ln/>
        </p:spPr>
      </p:sp>
      <p:sp>
        <p:nvSpPr>
          <p:cNvPr id="107523" name="Rectangle 3"/>
          <p:cNvSpPr>
            <a:spLocks noGrp="1" noChangeArrowheads="1"/>
          </p:cNvSpPr>
          <p:nvPr>
            <p:ph type="body" idx="1"/>
          </p:nvPr>
        </p:nvSpPr>
        <p:spPr>
          <a:xfrm>
            <a:off x="685800" y="4343400"/>
            <a:ext cx="5486400" cy="4116388"/>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78C2D939-092E-4C14-9222-03CD21016CA2}" type="slidenum">
              <a:rPr lang="en-US" smtClean="0"/>
              <a:pPr/>
              <a:t>16</a:t>
            </a:fld>
            <a:endParaRPr lang="en-US" smtClean="0"/>
          </a:p>
        </p:txBody>
      </p:sp>
      <p:sp>
        <p:nvSpPr>
          <p:cNvPr id="76802" name="Rectangle 2"/>
          <p:cNvSpPr>
            <a:spLocks noGrp="1" noRot="1" noChangeAspect="1" noChangeArrowheads="1" noTextEdit="1"/>
          </p:cNvSpPr>
          <p:nvPr>
            <p:ph type="sldImg"/>
          </p:nvPr>
        </p:nvSpPr>
        <p:spPr>
          <a:xfrm>
            <a:off x="1141413" y="684213"/>
            <a:ext cx="4576762" cy="3432175"/>
          </a:xfrm>
          <a:ln/>
        </p:spPr>
      </p:sp>
      <p:sp>
        <p:nvSpPr>
          <p:cNvPr id="76803" name="Rectangle 3"/>
          <p:cNvSpPr>
            <a:spLocks noGrp="1" noChangeArrowheads="1"/>
          </p:cNvSpPr>
          <p:nvPr>
            <p:ph type="body" idx="1"/>
          </p:nvPr>
        </p:nvSpPr>
        <p:spPr>
          <a:xfrm>
            <a:off x="685800" y="4343400"/>
            <a:ext cx="5486400" cy="4116388"/>
          </a:xfrm>
          <a:noFill/>
          <a:ln/>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AD412828-E927-4274-8579-239CD378BD33}" type="slidenum">
              <a:rPr lang="en-US" smtClean="0"/>
              <a:pPr/>
              <a:t>17</a:t>
            </a:fld>
            <a:endParaRPr lang="en-US" smtClean="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IQinVision Logo-ALL WHITE.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813551" y="6270027"/>
            <a:ext cx="1941513" cy="2752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775228"/>
          </a:xfrm>
          <a:prstGeom prst="rect">
            <a:avLst/>
          </a:prstGeom>
        </p:spPr>
        <p:txBody>
          <a:bodyPr anchor="t"/>
          <a:lstStyle>
            <a:lvl1pPr algn="l">
              <a:defRPr sz="2400" b="1" baseline="0">
                <a:solidFill>
                  <a:srgbClr val="0798A3"/>
                </a:solidFill>
                <a:latin typeface="Arial"/>
                <a:cs typeface="Arial"/>
              </a:defRPr>
            </a:lvl1pPr>
          </a:lstStyle>
          <a:p>
            <a:r>
              <a:rPr lang="en-US" dirty="0" smtClean="0"/>
              <a:t>Headlines are Arial 24 pt BOLD in IQ teal</a:t>
            </a:r>
            <a:endParaRPr lang="en-US" dirty="0"/>
          </a:p>
        </p:txBody>
      </p:sp>
      <p:sp>
        <p:nvSpPr>
          <p:cNvPr id="3" name="Content Placeholder 2"/>
          <p:cNvSpPr>
            <a:spLocks noGrp="1"/>
          </p:cNvSpPr>
          <p:nvPr>
            <p:ph idx="1" hasCustomPrompt="1"/>
          </p:nvPr>
        </p:nvSpPr>
        <p:spPr>
          <a:xfrm>
            <a:off x="457200" y="2108200"/>
            <a:ext cx="8229600" cy="4165585"/>
          </a:xfrm>
          <a:prstGeom prst="rect">
            <a:avLst/>
          </a:prstGeom>
        </p:spPr>
        <p:txBody>
          <a:bodyPr anchor="t"/>
          <a:lstStyle>
            <a:lvl1pPr>
              <a:lnSpc>
                <a:spcPts val="2000"/>
              </a:lnSpc>
              <a:buClr>
                <a:srgbClr val="0798A3"/>
              </a:buClr>
              <a:buFont typeface="Lucida Grande"/>
              <a:buChar char="&gt;"/>
              <a:defRPr sz="1600" baseline="0">
                <a:solidFill>
                  <a:schemeClr val="bg1">
                    <a:lumMod val="50000"/>
                  </a:schemeClr>
                </a:solidFill>
                <a:latin typeface="Arial"/>
                <a:cs typeface="Arial"/>
              </a:defRPr>
            </a:lvl1pPr>
            <a:lvl2pPr>
              <a:lnSpc>
                <a:spcPts val="2000"/>
              </a:lnSpc>
              <a:defRPr sz="1400" baseline="0">
                <a:solidFill>
                  <a:schemeClr val="bg1">
                    <a:lumMod val="50000"/>
                  </a:schemeClr>
                </a:solidFill>
                <a:latin typeface="Arial"/>
                <a:cs typeface="Arial"/>
              </a:defRPr>
            </a:lvl2pPr>
            <a:lvl3pPr>
              <a:lnSpc>
                <a:spcPts val="2000"/>
              </a:lnSpc>
              <a:buFont typeface="Wingdings" charset="2"/>
              <a:buChar char="§"/>
              <a:defRPr sz="1400" baseline="0">
                <a:solidFill>
                  <a:schemeClr val="bg1">
                    <a:lumMod val="50000"/>
                  </a:schemeClr>
                </a:solidFill>
                <a:latin typeface="Arial"/>
                <a:cs typeface="Arial"/>
              </a:defRPr>
            </a:lvl3pPr>
            <a:lvl4pPr>
              <a:defRPr>
                <a:latin typeface="Arial"/>
                <a:cs typeface="Arial"/>
              </a:defRPr>
            </a:lvl4pPr>
            <a:lvl5pPr>
              <a:buNone/>
              <a:defRPr>
                <a:latin typeface="Arial"/>
                <a:cs typeface="Arial"/>
              </a:defRPr>
            </a:lvl5pPr>
          </a:lstStyle>
          <a:p>
            <a:pPr lvl="0"/>
            <a:r>
              <a:rPr lang="en-US" smtClean="0"/>
              <a:t>First bullet is Arial 16 pt in medium grey with blue arrow for bullet point</a:t>
            </a:r>
          </a:p>
          <a:p>
            <a:pPr lvl="1"/>
            <a:r>
              <a:rPr lang="en-US" smtClean="0"/>
              <a:t>Second level is Arial 14 pt in medium grey with grey dash for bullet point</a:t>
            </a:r>
          </a:p>
          <a:p>
            <a:pPr lvl="2"/>
            <a:r>
              <a:rPr lang="en-US" sz="1400" smtClean="0"/>
              <a:t>Third level is also Arial 14 pt in medium grey but with small square bullet</a:t>
            </a:r>
            <a:endParaRPr lang="en-US" smtClean="0"/>
          </a:p>
        </p:txBody>
      </p:sp>
      <p:sp>
        <p:nvSpPr>
          <p:cNvPr id="8" name="Content Placeholder 2"/>
          <p:cNvSpPr>
            <a:spLocks noGrp="1"/>
          </p:cNvSpPr>
          <p:nvPr>
            <p:ph idx="10" hasCustomPrompt="1"/>
          </p:nvPr>
        </p:nvSpPr>
        <p:spPr>
          <a:xfrm>
            <a:off x="457200" y="1066794"/>
            <a:ext cx="8229600" cy="897467"/>
          </a:xfrm>
          <a:prstGeom prst="rect">
            <a:avLst/>
          </a:prstGeom>
        </p:spPr>
        <p:txBody>
          <a:bodyPr anchor="t"/>
          <a:lstStyle>
            <a:lvl1pPr marL="0" indent="0" algn="l">
              <a:lnSpc>
                <a:spcPts val="2000"/>
              </a:lnSpc>
              <a:spcBef>
                <a:spcPts val="0"/>
              </a:spcBef>
              <a:buClr>
                <a:srgbClr val="0798A3"/>
              </a:buClr>
              <a:buFont typeface="Lucida Grande"/>
              <a:buNone/>
              <a:defRPr sz="1800" baseline="0">
                <a:solidFill>
                  <a:schemeClr val="bg1">
                    <a:lumMod val="50000"/>
                  </a:schemeClr>
                </a:solidFill>
                <a:latin typeface="Arial"/>
                <a:cs typeface="Arial"/>
              </a:defRPr>
            </a:lvl1pPr>
            <a:lvl2pPr>
              <a:lnSpc>
                <a:spcPts val="2000"/>
              </a:lnSpc>
              <a:defRPr sz="1400" baseline="0">
                <a:solidFill>
                  <a:schemeClr val="bg1">
                    <a:lumMod val="50000"/>
                  </a:schemeClr>
                </a:solidFill>
                <a:latin typeface="Arial"/>
                <a:cs typeface="Arial"/>
              </a:defRPr>
            </a:lvl2pPr>
            <a:lvl3pPr>
              <a:lnSpc>
                <a:spcPts val="2000"/>
              </a:lnSpc>
              <a:buFont typeface="Lucida Grande"/>
              <a:buChar char="»"/>
              <a:defRPr sz="1400" baseline="0">
                <a:solidFill>
                  <a:schemeClr val="bg1">
                    <a:lumMod val="50000"/>
                  </a:schemeClr>
                </a:solidFill>
                <a:latin typeface="Arial"/>
                <a:cs typeface="Arial"/>
              </a:defRPr>
            </a:lvl3pPr>
            <a:lvl4pPr>
              <a:defRPr>
                <a:latin typeface="Arial"/>
                <a:cs typeface="Arial"/>
              </a:defRPr>
            </a:lvl4pPr>
            <a:lvl5pPr>
              <a:buNone/>
              <a:defRPr>
                <a:latin typeface="Arial"/>
                <a:cs typeface="Arial"/>
              </a:defRPr>
            </a:lvl5pPr>
          </a:lstStyle>
          <a:p>
            <a:r>
              <a:rPr lang="en-US">
                <a:solidFill>
                  <a:schemeClr val="tx1">
                    <a:lumMod val="65000"/>
                    <a:lumOff val="35000"/>
                  </a:schemeClr>
                </a:solidFill>
              </a:rPr>
              <a:t>Paragraph</a:t>
            </a:r>
            <a:r>
              <a:rPr lang="en-US" baseline="0">
                <a:solidFill>
                  <a:schemeClr val="tx1">
                    <a:lumMod val="65000"/>
                    <a:lumOff val="35000"/>
                  </a:schemeClr>
                </a:solidFill>
              </a:rPr>
              <a:t> copy is Arial 18 pt  dark grey. All text will be left aligned and text boxes should appear 0.5 inches from the left of the slide. IQeye bullets no longer appear in Powerpoint presentations. </a:t>
            </a:r>
            <a:endParaRPr lang="en-US">
              <a:solidFill>
                <a:schemeClr val="tx1">
                  <a:lumMod val="65000"/>
                  <a:lumOff val="35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IQinVision Logo-ALL WHITE.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813551" y="6270027"/>
            <a:ext cx="1941513" cy="275253"/>
          </a:xfrm>
          <a:prstGeom prst="rect">
            <a:avLst/>
          </a:prstGeom>
        </p:spPr>
      </p:pic>
      <p:sp>
        <p:nvSpPr>
          <p:cNvPr id="2" name="Title 1"/>
          <p:cNvSpPr>
            <a:spLocks noGrp="1"/>
          </p:cNvSpPr>
          <p:nvPr>
            <p:ph type="title" hasCustomPrompt="1"/>
          </p:nvPr>
        </p:nvSpPr>
        <p:spPr>
          <a:xfrm>
            <a:off x="457200" y="274639"/>
            <a:ext cx="8229600" cy="775228"/>
          </a:xfrm>
          <a:prstGeom prst="rect">
            <a:avLst/>
          </a:prstGeom>
        </p:spPr>
        <p:txBody>
          <a:bodyPr anchor="t"/>
          <a:lstStyle>
            <a:lvl1pPr algn="l">
              <a:defRPr sz="2400" b="1" baseline="0">
                <a:solidFill>
                  <a:srgbClr val="0798A3"/>
                </a:solidFill>
                <a:latin typeface="Arial"/>
                <a:cs typeface="Arial"/>
              </a:defRPr>
            </a:lvl1pPr>
          </a:lstStyle>
          <a:p>
            <a:r>
              <a:rPr lang="en-US" dirty="0" smtClean="0"/>
              <a:t>Headlines are Arial 24 pt BOLD in IQ teal</a:t>
            </a:r>
            <a:endParaRPr lang="en-US" dirty="0"/>
          </a:p>
        </p:txBody>
      </p:sp>
      <p:sp>
        <p:nvSpPr>
          <p:cNvPr id="3" name="Content Placeholder 2"/>
          <p:cNvSpPr>
            <a:spLocks noGrp="1"/>
          </p:cNvSpPr>
          <p:nvPr>
            <p:ph idx="1" hasCustomPrompt="1"/>
          </p:nvPr>
        </p:nvSpPr>
        <p:spPr>
          <a:xfrm>
            <a:off x="457200" y="2108200"/>
            <a:ext cx="8229600" cy="4165585"/>
          </a:xfrm>
          <a:prstGeom prst="rect">
            <a:avLst/>
          </a:prstGeom>
        </p:spPr>
        <p:txBody>
          <a:bodyPr anchor="t"/>
          <a:lstStyle>
            <a:lvl1pPr>
              <a:lnSpc>
                <a:spcPts val="2000"/>
              </a:lnSpc>
              <a:buClr>
                <a:srgbClr val="0798A3"/>
              </a:buClr>
              <a:buFont typeface="Lucida Grande"/>
              <a:buChar char="&gt;"/>
              <a:defRPr sz="1600" baseline="0">
                <a:solidFill>
                  <a:schemeClr val="bg1">
                    <a:lumMod val="50000"/>
                  </a:schemeClr>
                </a:solidFill>
                <a:latin typeface="Arial"/>
                <a:cs typeface="Arial"/>
              </a:defRPr>
            </a:lvl1pPr>
            <a:lvl2pPr>
              <a:lnSpc>
                <a:spcPts val="2000"/>
              </a:lnSpc>
              <a:defRPr sz="1400" baseline="0">
                <a:solidFill>
                  <a:schemeClr val="bg1">
                    <a:lumMod val="50000"/>
                  </a:schemeClr>
                </a:solidFill>
                <a:latin typeface="Arial"/>
                <a:cs typeface="Arial"/>
              </a:defRPr>
            </a:lvl2pPr>
            <a:lvl3pPr>
              <a:lnSpc>
                <a:spcPts val="2000"/>
              </a:lnSpc>
              <a:buFont typeface="Wingdings" charset="2"/>
              <a:buChar char="§"/>
              <a:defRPr sz="1400" baseline="0">
                <a:solidFill>
                  <a:schemeClr val="bg1">
                    <a:lumMod val="50000"/>
                  </a:schemeClr>
                </a:solidFill>
                <a:latin typeface="Arial"/>
                <a:cs typeface="Arial"/>
              </a:defRPr>
            </a:lvl3pPr>
            <a:lvl4pPr>
              <a:defRPr>
                <a:latin typeface="Arial"/>
                <a:cs typeface="Arial"/>
              </a:defRPr>
            </a:lvl4pPr>
            <a:lvl5pPr>
              <a:buNone/>
              <a:defRPr>
                <a:latin typeface="Arial"/>
                <a:cs typeface="Arial"/>
              </a:defRPr>
            </a:lvl5pPr>
          </a:lstStyle>
          <a:p>
            <a:pPr lvl="0"/>
            <a:r>
              <a:rPr lang="en-US" smtClean="0"/>
              <a:t>First bullet is Arial 16 pt in medium grey with blue arrow for bullet point</a:t>
            </a:r>
          </a:p>
          <a:p>
            <a:pPr lvl="1"/>
            <a:r>
              <a:rPr lang="en-US" smtClean="0"/>
              <a:t>Second level is Arial 14 pt in medium grey with grey dash for bullet point</a:t>
            </a:r>
          </a:p>
          <a:p>
            <a:pPr lvl="2"/>
            <a:r>
              <a:rPr lang="en-US" sz="1400" smtClean="0"/>
              <a:t>Third level is also Arial 14 pt in medium grey but with small square bullet</a:t>
            </a:r>
            <a:endParaRPr lang="en-US" smtClean="0"/>
          </a:p>
        </p:txBody>
      </p:sp>
      <p:sp>
        <p:nvSpPr>
          <p:cNvPr id="8" name="Content Placeholder 2"/>
          <p:cNvSpPr>
            <a:spLocks noGrp="1"/>
          </p:cNvSpPr>
          <p:nvPr>
            <p:ph idx="10" hasCustomPrompt="1"/>
          </p:nvPr>
        </p:nvSpPr>
        <p:spPr>
          <a:xfrm>
            <a:off x="457200" y="1066794"/>
            <a:ext cx="8229600" cy="897467"/>
          </a:xfrm>
          <a:prstGeom prst="rect">
            <a:avLst/>
          </a:prstGeom>
        </p:spPr>
        <p:txBody>
          <a:bodyPr anchor="t"/>
          <a:lstStyle>
            <a:lvl1pPr marL="0" indent="0" algn="l">
              <a:lnSpc>
                <a:spcPts val="2000"/>
              </a:lnSpc>
              <a:spcBef>
                <a:spcPts val="0"/>
              </a:spcBef>
              <a:buClr>
                <a:srgbClr val="0798A3"/>
              </a:buClr>
              <a:buFont typeface="Lucida Grande"/>
              <a:buNone/>
              <a:defRPr sz="1800" baseline="0">
                <a:solidFill>
                  <a:schemeClr val="bg1">
                    <a:lumMod val="50000"/>
                  </a:schemeClr>
                </a:solidFill>
                <a:latin typeface="Arial"/>
                <a:cs typeface="Arial"/>
              </a:defRPr>
            </a:lvl1pPr>
            <a:lvl2pPr>
              <a:lnSpc>
                <a:spcPts val="2000"/>
              </a:lnSpc>
              <a:defRPr sz="1400" baseline="0">
                <a:solidFill>
                  <a:schemeClr val="bg1">
                    <a:lumMod val="50000"/>
                  </a:schemeClr>
                </a:solidFill>
                <a:latin typeface="Arial"/>
                <a:cs typeface="Arial"/>
              </a:defRPr>
            </a:lvl2pPr>
            <a:lvl3pPr>
              <a:lnSpc>
                <a:spcPts val="2000"/>
              </a:lnSpc>
              <a:buFont typeface="Lucida Grande"/>
              <a:buChar char="»"/>
              <a:defRPr sz="1400" baseline="0">
                <a:solidFill>
                  <a:schemeClr val="bg1">
                    <a:lumMod val="50000"/>
                  </a:schemeClr>
                </a:solidFill>
                <a:latin typeface="Arial"/>
                <a:cs typeface="Arial"/>
              </a:defRPr>
            </a:lvl3pPr>
            <a:lvl4pPr>
              <a:defRPr>
                <a:latin typeface="Arial"/>
                <a:cs typeface="Arial"/>
              </a:defRPr>
            </a:lvl4pPr>
            <a:lvl5pPr>
              <a:buNone/>
              <a:defRPr>
                <a:latin typeface="Arial"/>
                <a:cs typeface="Arial"/>
              </a:defRPr>
            </a:lvl5pPr>
          </a:lstStyle>
          <a:p>
            <a:r>
              <a:rPr lang="en-US">
                <a:solidFill>
                  <a:schemeClr val="tx1">
                    <a:lumMod val="65000"/>
                    <a:lumOff val="35000"/>
                  </a:schemeClr>
                </a:solidFill>
              </a:rPr>
              <a:t>Paragraph</a:t>
            </a:r>
            <a:r>
              <a:rPr lang="en-US" baseline="0">
                <a:solidFill>
                  <a:schemeClr val="tx1">
                    <a:lumMod val="65000"/>
                    <a:lumOff val="35000"/>
                  </a:schemeClr>
                </a:solidFill>
              </a:rPr>
              <a:t> copy is Arial 18 pt  dark grey. All text will be left aligned and text boxes should appear 0.5 inches from the left of the slide. IQeye bullets no longer appear in Powerpoint presentations. </a:t>
            </a:r>
            <a:endParaRPr lang="en-US">
              <a:solidFill>
                <a:schemeClr val="tx1">
                  <a:lumMod val="65000"/>
                  <a:lumOff val="35000"/>
                </a:scheme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370569F-96DE-5F49-8703-BC9DE17761E7}" type="datetime1">
              <a:rPr lang="en-US"/>
              <a:pPr>
                <a:defRPr/>
              </a:pPr>
              <a:t>5/25/2012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9E2F33E-2666-C644-ABF7-23ED01BAB8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6731DA-3224-43CB-807A-07B605847905}" type="datetimeFigureOut">
              <a:rPr lang="en-US" smtClean="0"/>
              <a:pPr/>
              <a:t>5/25/2012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C5EDC36-F0C8-4670-A00D-9F34F63B68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owerpoint background-white2.jpg"/>
          <p:cNvPicPr>
            <a:picLocks noChangeAspect="1"/>
          </p:cNvPicPr>
          <p:nvPr userDrawn="1"/>
        </p:nvPicPr>
        <p:blipFill>
          <a:blip r:embed="rId8"/>
          <a:stretch>
            <a:fillRect/>
          </a:stretch>
        </p:blipFill>
        <p:spPr>
          <a:xfrm>
            <a:off x="-1" y="0"/>
            <a:ext cx="9155289" cy="6866467"/>
          </a:xfrm>
          <a:prstGeom prst="rect">
            <a:avLst/>
          </a:prstGeom>
        </p:spPr>
      </p:pic>
    </p:spTree>
  </p:cSld>
  <p:clrMap bg1="lt1" tx1="dk1" bg2="lt2" tx2="dk2" accent1="accent1" accent2="accent2" accent3="accent3" accent4="accent4" accent5="accent5" accent6="accent6" hlink="hlink" folHlink="folHlink"/>
  <p:sldLayoutIdLst>
    <p:sldLayoutId id="2147483875" r:id="rId1"/>
    <p:sldLayoutId id="2147483887" r:id="rId2"/>
    <p:sldLayoutId id="2147483890" r:id="rId3"/>
    <p:sldLayoutId id="2147483888" r:id="rId4"/>
    <p:sldLayoutId id="2147483891" r:id="rId5"/>
    <p:sldLayoutId id="2147483892" r:id="rId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iqeye.com/component/content/article/215.html?lang=en"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dobe.com/devnet/flashmediaserver/articles/h264_encoding_03.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df"/></Relationships>
</file>

<file path=ppt/slides/_rels/slide25.xml.rels><?xml version="1.0" encoding="UTF-8" standalone="yes"?>
<Relationships xmlns="http://schemas.openxmlformats.org/package/2006/relationships"><Relationship Id="rId3" Type="http://schemas.openxmlformats.org/officeDocument/2006/relationships/hyperlink" Target="http://www.iqeye.com/storage-calculato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iqeye.com/dome-security-camera"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iqeye.com/dome-security-camera"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hyperlink" Target="http://www.iqeye.com/dome-security-camera"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www.iqeye.com/dome-security-camera" TargetMode="Externa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7.png"/><Relationship Id="rId7"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0.png"/><Relationship Id="rId4" Type="http://schemas.openxmlformats.org/officeDocument/2006/relationships/hyperlink" Target="http://www.iqeye.com/dome-security-camera"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iqeye.com/resources/iqdesign-tools.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hyperlink" Target="http://www.iqeye.com/products/iqsentry-download.html" TargetMode="Externa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84.pn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wmf"/><Relationship Id="rId5" Type="http://schemas.openxmlformats.org/officeDocument/2006/relationships/image" Target="../media/image89.gif"/><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18" Type="http://schemas.openxmlformats.org/officeDocument/2006/relationships/image" Target="../media/image107.jpeg"/><Relationship Id="rId26" Type="http://schemas.openxmlformats.org/officeDocument/2006/relationships/image" Target="../media/image115.png"/><Relationship Id="rId39" Type="http://schemas.openxmlformats.org/officeDocument/2006/relationships/image" Target="../media/image128.gif"/><Relationship Id="rId3" Type="http://schemas.openxmlformats.org/officeDocument/2006/relationships/image" Target="../media/image92.png"/><Relationship Id="rId21" Type="http://schemas.openxmlformats.org/officeDocument/2006/relationships/image" Target="../media/image110.jpeg"/><Relationship Id="rId34" Type="http://schemas.openxmlformats.org/officeDocument/2006/relationships/image" Target="../media/image123.png"/><Relationship Id="rId7" Type="http://schemas.openxmlformats.org/officeDocument/2006/relationships/image" Target="../media/image96.jpeg"/><Relationship Id="rId12" Type="http://schemas.openxmlformats.org/officeDocument/2006/relationships/image" Target="../media/image101.png"/><Relationship Id="rId17" Type="http://schemas.openxmlformats.org/officeDocument/2006/relationships/image" Target="../media/image106.gif"/><Relationship Id="rId25" Type="http://schemas.openxmlformats.org/officeDocument/2006/relationships/image" Target="../media/image114.jpeg"/><Relationship Id="rId33" Type="http://schemas.openxmlformats.org/officeDocument/2006/relationships/image" Target="../media/image122.gif"/><Relationship Id="rId38" Type="http://schemas.openxmlformats.org/officeDocument/2006/relationships/image" Target="../media/image127.png"/><Relationship Id="rId2" Type="http://schemas.openxmlformats.org/officeDocument/2006/relationships/image" Target="../media/image91.jpeg"/><Relationship Id="rId16" Type="http://schemas.openxmlformats.org/officeDocument/2006/relationships/image" Target="../media/image105.jpeg"/><Relationship Id="rId20" Type="http://schemas.openxmlformats.org/officeDocument/2006/relationships/image" Target="../media/image109.jpeg"/><Relationship Id="rId29"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jpeg"/><Relationship Id="rId32" Type="http://schemas.openxmlformats.org/officeDocument/2006/relationships/image" Target="../media/image121.jpeg"/><Relationship Id="rId37" Type="http://schemas.openxmlformats.org/officeDocument/2006/relationships/image" Target="../media/image126.gif"/><Relationship Id="rId5" Type="http://schemas.openxmlformats.org/officeDocument/2006/relationships/image" Target="../media/image94.png"/><Relationship Id="rId15" Type="http://schemas.openxmlformats.org/officeDocument/2006/relationships/image" Target="../media/image104.jpeg"/><Relationship Id="rId23" Type="http://schemas.openxmlformats.org/officeDocument/2006/relationships/image" Target="../media/image112.jpeg"/><Relationship Id="rId28" Type="http://schemas.openxmlformats.org/officeDocument/2006/relationships/image" Target="../media/image117.gif"/><Relationship Id="rId36" Type="http://schemas.openxmlformats.org/officeDocument/2006/relationships/image" Target="../media/image125.jpe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jpe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jpeg"/><Relationship Id="rId22" Type="http://schemas.openxmlformats.org/officeDocument/2006/relationships/image" Target="../media/image111.jpeg"/><Relationship Id="rId27" Type="http://schemas.openxmlformats.org/officeDocument/2006/relationships/image" Target="../media/image116.gif"/><Relationship Id="rId30" Type="http://schemas.openxmlformats.org/officeDocument/2006/relationships/image" Target="../media/image119.jpeg"/><Relationship Id="rId35"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7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6"/>
          <p:cNvSpPr txBox="1">
            <a:spLocks noChangeArrowheads="1"/>
          </p:cNvSpPr>
          <p:nvPr/>
        </p:nvSpPr>
        <p:spPr bwMode="auto">
          <a:xfrm>
            <a:off x="1192213" y="3578225"/>
            <a:ext cx="5214937" cy="307975"/>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Leading the HD/Megapixel Resolution Revolution</a:t>
            </a:r>
          </a:p>
        </p:txBody>
      </p:sp>
      <p:pic>
        <p:nvPicPr>
          <p:cNvPr id="6" name="Picture 5" descr="IQinVision_Logo-CMYK.jpg"/>
          <p:cNvPicPr>
            <a:picLocks noChangeAspect="1"/>
          </p:cNvPicPr>
          <p:nvPr/>
        </p:nvPicPr>
        <p:blipFill>
          <a:blip r:embed="rId2"/>
          <a:stretch>
            <a:fillRect/>
          </a:stretch>
        </p:blipFill>
        <p:spPr>
          <a:xfrm>
            <a:off x="1549400" y="2219426"/>
            <a:ext cx="6019796" cy="13587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457200" y="283464"/>
            <a:ext cx="8458200" cy="1143000"/>
          </a:xfrm>
          <a:prstGeom prst="rect">
            <a:avLst/>
          </a:prstGeom>
        </p:spPr>
        <p:txBody>
          <a:bodyPr/>
          <a:lstStyle/>
          <a:p>
            <a:pPr algn="l"/>
            <a:r>
              <a:rPr lang="en-US" altLang="en-US" sz="2400" b="1" dirty="0" smtClean="0">
                <a:solidFill>
                  <a:srgbClr val="0899A3"/>
                </a:solidFill>
                <a:latin typeface="Arial" charset="0"/>
                <a:ea typeface="Arial" charset="0"/>
                <a:cs typeface="Arial" charset="0"/>
              </a:rPr>
              <a:t>Megapixel Resolution = Greater Digital </a:t>
            </a:r>
            <a:br>
              <a:rPr lang="en-US" altLang="en-US" sz="2400" b="1" dirty="0" smtClean="0">
                <a:solidFill>
                  <a:srgbClr val="0899A3"/>
                </a:solidFill>
                <a:latin typeface="Arial" charset="0"/>
                <a:ea typeface="Arial" charset="0"/>
                <a:cs typeface="Arial" charset="0"/>
              </a:rPr>
            </a:br>
            <a:r>
              <a:rPr lang="en-US" altLang="en-US" sz="2400" b="1" dirty="0" smtClean="0">
                <a:solidFill>
                  <a:srgbClr val="0899A3"/>
                </a:solidFill>
                <a:latin typeface="Arial" charset="0"/>
                <a:ea typeface="Arial" charset="0"/>
                <a:cs typeface="Arial" charset="0"/>
              </a:rPr>
              <a:t>Zoom Image Detail</a:t>
            </a:r>
          </a:p>
        </p:txBody>
      </p:sp>
      <p:pic>
        <p:nvPicPr>
          <p:cNvPr id="400418" name="Picture 34" descr="ERica and Luke 3 Low Res"/>
          <p:cNvPicPr>
            <a:picLocks noChangeAspect="1" noChangeArrowheads="1"/>
          </p:cNvPicPr>
          <p:nvPr/>
        </p:nvPicPr>
        <p:blipFill>
          <a:blip r:embed="rId3" cstate="print"/>
          <a:srcRect/>
          <a:stretch>
            <a:fillRect/>
          </a:stretch>
        </p:blipFill>
        <p:spPr bwMode="auto">
          <a:xfrm>
            <a:off x="838200" y="2133600"/>
            <a:ext cx="3251200" cy="2438400"/>
          </a:xfrm>
          <a:prstGeom prst="rect">
            <a:avLst/>
          </a:prstGeom>
          <a:noFill/>
          <a:ln w="19050">
            <a:solidFill>
              <a:srgbClr val="0066FF"/>
            </a:solidFill>
            <a:miter lim="800000"/>
            <a:headEnd/>
            <a:tailEnd/>
          </a:ln>
        </p:spPr>
      </p:pic>
      <p:grpSp>
        <p:nvGrpSpPr>
          <p:cNvPr id="2" name="Group 45"/>
          <p:cNvGrpSpPr>
            <a:grpSpLocks/>
          </p:cNvGrpSpPr>
          <p:nvPr/>
        </p:nvGrpSpPr>
        <p:grpSpPr bwMode="auto">
          <a:xfrm>
            <a:off x="1671638" y="1295400"/>
            <a:ext cx="5656263" cy="2057400"/>
            <a:chOff x="1053" y="864"/>
            <a:chExt cx="3563" cy="1296"/>
          </a:xfrm>
        </p:grpSpPr>
        <p:pic>
          <p:nvPicPr>
            <p:cNvPr id="25610" name="Picture 39" descr="ERica and Luke 3 CIF"/>
            <p:cNvPicPr>
              <a:picLocks noChangeAspect="1" noChangeArrowheads="1"/>
            </p:cNvPicPr>
            <p:nvPr/>
          </p:nvPicPr>
          <p:blipFill>
            <a:blip r:embed="rId4" cstate="print"/>
            <a:srcRect/>
            <a:stretch>
              <a:fillRect/>
            </a:stretch>
          </p:blipFill>
          <p:spPr bwMode="auto">
            <a:xfrm>
              <a:off x="3509" y="864"/>
              <a:ext cx="1107" cy="1296"/>
            </a:xfrm>
            <a:prstGeom prst="rect">
              <a:avLst/>
            </a:prstGeom>
            <a:noFill/>
            <a:ln w="19050">
              <a:solidFill>
                <a:srgbClr val="0066FF"/>
              </a:solidFill>
              <a:miter lim="800000"/>
              <a:headEnd/>
              <a:tailEnd/>
            </a:ln>
          </p:spPr>
        </p:pic>
        <p:sp>
          <p:nvSpPr>
            <p:cNvPr id="25611" name="Line 40"/>
            <p:cNvSpPr>
              <a:spLocks noChangeShapeType="1"/>
            </p:cNvSpPr>
            <p:nvPr/>
          </p:nvSpPr>
          <p:spPr bwMode="auto">
            <a:xfrm flipH="1">
              <a:off x="2112" y="864"/>
              <a:ext cx="1362" cy="720"/>
            </a:xfrm>
            <a:prstGeom prst="line">
              <a:avLst/>
            </a:prstGeom>
            <a:noFill/>
            <a:ln w="19050">
              <a:solidFill>
                <a:srgbClr val="0066FF"/>
              </a:solidFill>
              <a:round/>
              <a:headEnd/>
              <a:tailEnd/>
            </a:ln>
          </p:spPr>
          <p:txBody>
            <a:bodyPr wrap="none" anchor="ctr"/>
            <a:lstStyle/>
            <a:p>
              <a:endParaRPr lang="en-US"/>
            </a:p>
          </p:txBody>
        </p:sp>
        <p:sp>
          <p:nvSpPr>
            <p:cNvPr id="25612" name="Line 41"/>
            <p:cNvSpPr>
              <a:spLocks noChangeShapeType="1"/>
            </p:cNvSpPr>
            <p:nvPr/>
          </p:nvSpPr>
          <p:spPr bwMode="auto">
            <a:xfrm>
              <a:off x="2112" y="1920"/>
              <a:ext cx="1392" cy="240"/>
            </a:xfrm>
            <a:prstGeom prst="line">
              <a:avLst/>
            </a:prstGeom>
            <a:noFill/>
            <a:ln w="19050">
              <a:solidFill>
                <a:srgbClr val="0066FF"/>
              </a:solidFill>
              <a:round/>
              <a:headEnd/>
              <a:tailEnd/>
            </a:ln>
          </p:spPr>
          <p:txBody>
            <a:bodyPr wrap="none" anchor="ctr"/>
            <a:lstStyle/>
            <a:p>
              <a:endParaRPr lang="en-US"/>
            </a:p>
          </p:txBody>
        </p:sp>
        <p:sp>
          <p:nvSpPr>
            <p:cNvPr id="25613" name="Text Box 42"/>
            <p:cNvSpPr txBox="1">
              <a:spLocks noChangeArrowheads="1"/>
            </p:cNvSpPr>
            <p:nvPr/>
          </p:nvSpPr>
          <p:spPr bwMode="auto">
            <a:xfrm>
              <a:off x="1053" y="900"/>
              <a:ext cx="1166" cy="233"/>
            </a:xfrm>
            <a:prstGeom prst="rect">
              <a:avLst/>
            </a:prstGeom>
            <a:noFill/>
            <a:ln w="19050" algn="ctr">
              <a:noFill/>
              <a:miter lim="800000"/>
              <a:headEnd/>
              <a:tailEnd/>
            </a:ln>
          </p:spPr>
          <p:txBody>
            <a:bodyPr wrap="none">
              <a:spAutoFit/>
            </a:bodyPr>
            <a:lstStyle/>
            <a:p>
              <a:pPr algn="ctr" eaLnBrk="0" hangingPunct="0"/>
              <a:r>
                <a:rPr lang="en-US" dirty="0">
                  <a:solidFill>
                    <a:schemeClr val="tx1">
                      <a:lumMod val="65000"/>
                      <a:lumOff val="35000"/>
                    </a:schemeClr>
                  </a:solidFill>
                  <a:ea typeface="Arial" charset="0"/>
                  <a:cs typeface="Arial" charset="0"/>
                </a:rPr>
                <a:t>What they have </a:t>
              </a:r>
            </a:p>
          </p:txBody>
        </p:sp>
        <p:sp>
          <p:nvSpPr>
            <p:cNvPr id="25614" name="Line 43"/>
            <p:cNvSpPr>
              <a:spLocks noChangeShapeType="1"/>
            </p:cNvSpPr>
            <p:nvPr/>
          </p:nvSpPr>
          <p:spPr bwMode="auto">
            <a:xfrm flipV="1">
              <a:off x="2504" y="1056"/>
              <a:ext cx="376" cy="8"/>
            </a:xfrm>
            <a:prstGeom prst="line">
              <a:avLst/>
            </a:prstGeom>
            <a:noFill/>
            <a:ln w="19050">
              <a:solidFill>
                <a:srgbClr val="0066FF"/>
              </a:solidFill>
              <a:round/>
              <a:headEnd/>
              <a:tailEnd type="triangle" w="med" len="med"/>
            </a:ln>
          </p:spPr>
          <p:txBody>
            <a:bodyPr wrap="none" anchor="ctr"/>
            <a:lstStyle/>
            <a:p>
              <a:endParaRPr lang="en-US"/>
            </a:p>
          </p:txBody>
        </p:sp>
        <p:sp>
          <p:nvSpPr>
            <p:cNvPr id="25615" name="Rectangle 44"/>
            <p:cNvSpPr>
              <a:spLocks noChangeArrowheads="1"/>
            </p:cNvSpPr>
            <p:nvPr/>
          </p:nvSpPr>
          <p:spPr bwMode="auto">
            <a:xfrm>
              <a:off x="1853" y="1590"/>
              <a:ext cx="259" cy="330"/>
            </a:xfrm>
            <a:prstGeom prst="rect">
              <a:avLst/>
            </a:prstGeom>
            <a:noFill/>
            <a:ln w="19050" algn="ctr">
              <a:solidFill>
                <a:srgbClr val="0066FF"/>
              </a:solidFill>
              <a:miter lim="800000"/>
              <a:headEnd/>
              <a:tailEnd/>
            </a:ln>
          </p:spPr>
          <p:txBody>
            <a:bodyPr wrap="none" anchor="ctr"/>
            <a:lstStyle/>
            <a:p>
              <a:endParaRPr lang="en-US" sz="1800"/>
            </a:p>
          </p:txBody>
        </p:sp>
      </p:grpSp>
      <p:grpSp>
        <p:nvGrpSpPr>
          <p:cNvPr id="3" name="Group 52"/>
          <p:cNvGrpSpPr>
            <a:grpSpLocks/>
          </p:cNvGrpSpPr>
          <p:nvPr/>
        </p:nvGrpSpPr>
        <p:grpSpPr bwMode="auto">
          <a:xfrm>
            <a:off x="1590675" y="2438400"/>
            <a:ext cx="5724525" cy="3413125"/>
            <a:chOff x="1002" y="1594"/>
            <a:chExt cx="3606" cy="2150"/>
          </a:xfrm>
        </p:grpSpPr>
        <p:pic>
          <p:nvPicPr>
            <p:cNvPr id="25605" name="Picture 47" descr="ERica and Luke 3"/>
            <p:cNvPicPr>
              <a:picLocks noChangeAspect="1" noChangeArrowheads="1"/>
            </p:cNvPicPr>
            <p:nvPr/>
          </p:nvPicPr>
          <p:blipFill>
            <a:blip r:embed="rId5" cstate="print"/>
            <a:srcRect/>
            <a:stretch>
              <a:fillRect/>
            </a:stretch>
          </p:blipFill>
          <p:spPr bwMode="auto">
            <a:xfrm>
              <a:off x="3504" y="2448"/>
              <a:ext cx="1104" cy="1296"/>
            </a:xfrm>
            <a:prstGeom prst="rect">
              <a:avLst/>
            </a:prstGeom>
            <a:noFill/>
            <a:ln w="19050">
              <a:solidFill>
                <a:srgbClr val="0066FF"/>
              </a:solidFill>
              <a:miter lim="800000"/>
              <a:headEnd/>
              <a:tailEnd/>
            </a:ln>
          </p:spPr>
        </p:pic>
        <p:sp>
          <p:nvSpPr>
            <p:cNvPr id="25606" name="Text Box 48"/>
            <p:cNvSpPr txBox="1">
              <a:spLocks noChangeArrowheads="1"/>
            </p:cNvSpPr>
            <p:nvPr/>
          </p:nvSpPr>
          <p:spPr bwMode="auto">
            <a:xfrm>
              <a:off x="1002" y="3168"/>
              <a:ext cx="1158" cy="233"/>
            </a:xfrm>
            <a:prstGeom prst="rect">
              <a:avLst/>
            </a:prstGeom>
            <a:noFill/>
            <a:ln w="19050" algn="ctr">
              <a:noFill/>
              <a:miter lim="800000"/>
              <a:headEnd/>
              <a:tailEnd/>
            </a:ln>
          </p:spPr>
          <p:txBody>
            <a:bodyPr wrap="none">
              <a:spAutoFit/>
            </a:bodyPr>
            <a:lstStyle/>
            <a:p>
              <a:pPr algn="ctr" eaLnBrk="0" hangingPunct="0"/>
              <a:r>
                <a:rPr lang="en-US" dirty="0">
                  <a:solidFill>
                    <a:schemeClr val="tx1">
                      <a:lumMod val="65000"/>
                      <a:lumOff val="35000"/>
                    </a:schemeClr>
                  </a:solidFill>
                  <a:ea typeface="Arial" charset="0"/>
                  <a:cs typeface="Arial" charset="0"/>
                </a:rPr>
                <a:t>What they want </a:t>
              </a:r>
            </a:p>
          </p:txBody>
        </p:sp>
        <p:sp>
          <p:nvSpPr>
            <p:cNvPr id="25607" name="Line 49"/>
            <p:cNvSpPr>
              <a:spLocks noChangeShapeType="1"/>
            </p:cNvSpPr>
            <p:nvPr/>
          </p:nvSpPr>
          <p:spPr bwMode="auto">
            <a:xfrm>
              <a:off x="2497" y="3360"/>
              <a:ext cx="383" cy="1"/>
            </a:xfrm>
            <a:prstGeom prst="line">
              <a:avLst/>
            </a:prstGeom>
            <a:noFill/>
            <a:ln w="19050">
              <a:solidFill>
                <a:srgbClr val="0066FF"/>
              </a:solidFill>
              <a:round/>
              <a:headEnd/>
              <a:tailEnd type="triangle" w="med" len="med"/>
            </a:ln>
          </p:spPr>
          <p:txBody>
            <a:bodyPr wrap="none" anchor="ctr"/>
            <a:lstStyle/>
            <a:p>
              <a:endParaRPr lang="en-US"/>
            </a:p>
          </p:txBody>
        </p:sp>
        <p:sp>
          <p:nvSpPr>
            <p:cNvPr id="25608" name="Line 50"/>
            <p:cNvSpPr>
              <a:spLocks noChangeShapeType="1"/>
            </p:cNvSpPr>
            <p:nvPr/>
          </p:nvSpPr>
          <p:spPr bwMode="auto">
            <a:xfrm>
              <a:off x="2112" y="1920"/>
              <a:ext cx="1392" cy="1824"/>
            </a:xfrm>
            <a:prstGeom prst="line">
              <a:avLst/>
            </a:prstGeom>
            <a:noFill/>
            <a:ln w="19050">
              <a:solidFill>
                <a:srgbClr val="0066FF"/>
              </a:solidFill>
              <a:round/>
              <a:headEnd/>
              <a:tailEnd/>
            </a:ln>
          </p:spPr>
          <p:txBody>
            <a:bodyPr wrap="none" anchor="ctr"/>
            <a:lstStyle/>
            <a:p>
              <a:endParaRPr lang="en-US"/>
            </a:p>
          </p:txBody>
        </p:sp>
        <p:sp>
          <p:nvSpPr>
            <p:cNvPr id="25609" name="Line 51"/>
            <p:cNvSpPr>
              <a:spLocks noChangeShapeType="1"/>
            </p:cNvSpPr>
            <p:nvPr/>
          </p:nvSpPr>
          <p:spPr bwMode="auto">
            <a:xfrm>
              <a:off x="2112" y="1594"/>
              <a:ext cx="1392" cy="854"/>
            </a:xfrm>
            <a:prstGeom prst="line">
              <a:avLst/>
            </a:prstGeom>
            <a:noFill/>
            <a:ln w="19050">
              <a:solidFill>
                <a:srgbClr val="0066FF"/>
              </a:solidFill>
              <a:round/>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00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83464"/>
            <a:ext cx="8258175" cy="461665"/>
          </a:xfrm>
          <a:prstGeom prst="rect">
            <a:avLst/>
          </a:prstGeom>
          <a:noFill/>
        </p:spPr>
        <p:txBody>
          <a:bodyPr wrap="square" rtlCol="0">
            <a:spAutoFit/>
          </a:bodyPr>
          <a:lstStyle/>
          <a:p>
            <a:r>
              <a:rPr lang="en-US" altLang="en-US" sz="2400" b="1" dirty="0" smtClean="0">
                <a:solidFill>
                  <a:srgbClr val="0899A3"/>
                </a:solidFill>
                <a:ea typeface="Arial" charset="0"/>
                <a:cs typeface="Arial" charset="0"/>
              </a:rPr>
              <a:t>General Surveillance</a:t>
            </a:r>
            <a:endParaRPr lang="en-US" sz="2400" dirty="0"/>
          </a:p>
        </p:txBody>
      </p:sp>
      <p:sp>
        <p:nvSpPr>
          <p:cNvPr id="5" name="TextBox 4"/>
          <p:cNvSpPr txBox="1"/>
          <p:nvPr/>
        </p:nvSpPr>
        <p:spPr>
          <a:xfrm>
            <a:off x="457200" y="938252"/>
            <a:ext cx="8524875" cy="646331"/>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See general activity, no need to </a:t>
            </a:r>
          </a:p>
          <a:p>
            <a:r>
              <a:rPr lang="en-US" dirty="0" smtClean="0">
                <a:solidFill>
                  <a:schemeClr val="tx1">
                    <a:lumMod val="65000"/>
                    <a:lumOff val="35000"/>
                  </a:schemeClr>
                </a:solidFill>
                <a:ea typeface="Arial" charset="0"/>
                <a:cs typeface="Arial" charset="0"/>
              </a:rPr>
              <a:t>recognize specifics</a:t>
            </a:r>
            <a:endParaRPr lang="en-US" dirty="0"/>
          </a:p>
        </p:txBody>
      </p:sp>
      <p:sp>
        <p:nvSpPr>
          <p:cNvPr id="6" name="TextBox 5"/>
          <p:cNvSpPr txBox="1"/>
          <p:nvPr/>
        </p:nvSpPr>
        <p:spPr>
          <a:xfrm>
            <a:off x="457200" y="1835150"/>
            <a:ext cx="7886700" cy="2843855"/>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Typical Applications</a:t>
            </a:r>
          </a:p>
          <a:p>
            <a:endParaRPr lang="en-US" dirty="0" smtClean="0"/>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Traffic</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Stadiums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Shopping malls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Parking Lots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Military</a:t>
            </a:r>
          </a:p>
        </p:txBody>
      </p:sp>
      <p:sp>
        <p:nvSpPr>
          <p:cNvPr id="7" name="Rectangle 6"/>
          <p:cNvSpPr/>
          <p:nvPr/>
        </p:nvSpPr>
        <p:spPr>
          <a:xfrm>
            <a:off x="538163" y="5024438"/>
            <a:ext cx="1497012" cy="1846262"/>
          </a:xfrm>
          <a:prstGeom prst="rect">
            <a:avLst/>
          </a:prstGeom>
          <a:solidFill>
            <a:srgbClr val="0798A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18"/>
          <p:cNvSpPr>
            <a:spLocks noChangeArrowheads="1"/>
          </p:cNvSpPr>
          <p:nvPr/>
        </p:nvSpPr>
        <p:spPr bwMode="auto">
          <a:xfrm>
            <a:off x="574675" y="4813300"/>
            <a:ext cx="1497013" cy="1508125"/>
          </a:xfrm>
          <a:prstGeom prst="rect">
            <a:avLst/>
          </a:prstGeom>
          <a:noFill/>
          <a:ln w="9525">
            <a:noFill/>
            <a:miter lim="800000"/>
            <a:headEnd/>
            <a:tailEnd/>
          </a:ln>
        </p:spPr>
        <p:txBody>
          <a:bodyPr wrap="none">
            <a:prstTxWarp prst="textNoShape">
              <a:avLst/>
            </a:prstTxWarp>
            <a:spAutoFit/>
          </a:bodyPr>
          <a:lstStyle/>
          <a:p>
            <a:r>
              <a:rPr lang="en-US" sz="9200">
                <a:solidFill>
                  <a:schemeClr val="bg1"/>
                </a:solidFill>
              </a:rPr>
              <a:t>20</a:t>
            </a:r>
            <a:endParaRPr lang="en-US" sz="9200"/>
          </a:p>
        </p:txBody>
      </p:sp>
      <p:sp>
        <p:nvSpPr>
          <p:cNvPr id="9" name="TextBox 8"/>
          <p:cNvSpPr txBox="1"/>
          <p:nvPr/>
        </p:nvSpPr>
        <p:spPr>
          <a:xfrm>
            <a:off x="501650" y="6192838"/>
            <a:ext cx="1533525" cy="276225"/>
          </a:xfrm>
          <a:prstGeom prst="rect">
            <a:avLst/>
          </a:prstGeom>
          <a:noFill/>
        </p:spPr>
        <p:txBody>
          <a:bodyPr wrap="none">
            <a:spAutoFit/>
          </a:bodyPr>
          <a:lstStyle/>
          <a:p>
            <a:pPr>
              <a:defRPr/>
            </a:pPr>
            <a:r>
              <a:rPr lang="en-US" sz="1200" dirty="0">
                <a:solidFill>
                  <a:schemeClr val="bg1"/>
                </a:solidFill>
              </a:rPr>
              <a:t> </a:t>
            </a:r>
            <a:r>
              <a:rPr lang="en-US" sz="850" b="1" dirty="0"/>
              <a:t>Pixels Per Foot on Target</a:t>
            </a:r>
          </a:p>
        </p:txBody>
      </p:sp>
      <p:pic>
        <p:nvPicPr>
          <p:cNvPr id="10" name="Picture 15"/>
          <p:cNvPicPr>
            <a:picLocks noChangeAspect="1"/>
          </p:cNvPicPr>
          <p:nvPr/>
        </p:nvPicPr>
        <p:blipFill>
          <a:blip r:embed="rId3"/>
          <a:srcRect/>
          <a:stretch>
            <a:fillRect/>
          </a:stretch>
        </p:blipFill>
        <p:spPr bwMode="auto">
          <a:xfrm>
            <a:off x="5834063" y="0"/>
            <a:ext cx="3328987" cy="6870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74320"/>
            <a:ext cx="7991475" cy="461665"/>
          </a:xfrm>
          <a:prstGeom prst="rect">
            <a:avLst/>
          </a:prstGeom>
          <a:noFill/>
        </p:spPr>
        <p:txBody>
          <a:bodyPr wrap="square" rtlCol="0">
            <a:spAutoFit/>
          </a:bodyPr>
          <a:lstStyle/>
          <a:p>
            <a:r>
              <a:rPr lang="en-US" altLang="en-US" sz="2400" b="1" dirty="0" smtClean="0">
                <a:solidFill>
                  <a:srgbClr val="0899A3"/>
                </a:solidFill>
                <a:ea typeface="Arial" charset="0"/>
                <a:cs typeface="Arial" charset="0"/>
              </a:rPr>
              <a:t>Forensic Detail</a:t>
            </a:r>
          </a:p>
        </p:txBody>
      </p:sp>
      <p:sp>
        <p:nvSpPr>
          <p:cNvPr id="5" name="TextBox 4"/>
          <p:cNvSpPr txBox="1"/>
          <p:nvPr/>
        </p:nvSpPr>
        <p:spPr>
          <a:xfrm>
            <a:off x="457200" y="936625"/>
            <a:ext cx="8088313" cy="369332"/>
          </a:xfrm>
          <a:prstGeom prst="rect">
            <a:avLst/>
          </a:prstGeom>
          <a:noFill/>
        </p:spPr>
        <p:txBody>
          <a:bodyPr wrap="square" rtlCol="0">
            <a:spAutoFit/>
          </a:bodyPr>
          <a:lstStyle/>
          <a:p>
            <a:r>
              <a:rPr lang="en-US" dirty="0" smtClean="0">
                <a:solidFill>
                  <a:schemeClr val="tx1">
                    <a:lumMod val="65000"/>
                    <a:lumOff val="35000"/>
                  </a:schemeClr>
                </a:solidFill>
              </a:rPr>
              <a:t>Capture maximum amount of detail </a:t>
            </a:r>
            <a:endParaRPr lang="en-US" dirty="0">
              <a:solidFill>
                <a:schemeClr val="tx1">
                  <a:lumMod val="65000"/>
                  <a:lumOff val="35000"/>
                </a:schemeClr>
              </a:solidFill>
            </a:endParaRPr>
          </a:p>
        </p:txBody>
      </p:sp>
      <p:sp>
        <p:nvSpPr>
          <p:cNvPr id="6" name="TextBox 5"/>
          <p:cNvSpPr txBox="1"/>
          <p:nvPr/>
        </p:nvSpPr>
        <p:spPr>
          <a:xfrm>
            <a:off x="457200" y="1457325"/>
            <a:ext cx="7272338" cy="3210110"/>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Typical Applications</a:t>
            </a:r>
          </a:p>
          <a:p>
            <a:endParaRPr lang="en-US" dirty="0" smtClean="0">
              <a:solidFill>
                <a:schemeClr val="tx1">
                  <a:lumMod val="65000"/>
                  <a:lumOff val="35000"/>
                </a:schemeClr>
              </a:solidFill>
              <a:ea typeface="Arial" charset="0"/>
              <a:cs typeface="Arial" charset="0"/>
            </a:endParaRP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Retail</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Banks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Schools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Casino Floors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Parking Lot Exits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Airports</a:t>
            </a:r>
          </a:p>
        </p:txBody>
      </p:sp>
      <p:pic>
        <p:nvPicPr>
          <p:cNvPr id="12" name="Picture 3" descr="Bank 640x480"/>
          <p:cNvPicPr>
            <a:picLocks noChangeAspect="1" noChangeArrowheads="1"/>
          </p:cNvPicPr>
          <p:nvPr/>
        </p:nvPicPr>
        <p:blipFill>
          <a:blip r:embed="rId3"/>
          <a:srcRect/>
          <a:stretch>
            <a:fillRect/>
          </a:stretch>
        </p:blipFill>
        <p:spPr bwMode="auto">
          <a:xfrm>
            <a:off x="3648075" y="1889125"/>
            <a:ext cx="5508625" cy="4132263"/>
          </a:xfrm>
          <a:prstGeom prst="rect">
            <a:avLst/>
          </a:prstGeom>
          <a:noFill/>
          <a:ln w="9525">
            <a:noFill/>
            <a:miter lim="800000"/>
            <a:headEnd/>
            <a:tailEnd/>
          </a:ln>
        </p:spPr>
      </p:pic>
      <p:sp>
        <p:nvSpPr>
          <p:cNvPr id="13" name="Rectangle 12"/>
          <p:cNvSpPr/>
          <p:nvPr/>
        </p:nvSpPr>
        <p:spPr>
          <a:xfrm>
            <a:off x="652463" y="5024438"/>
            <a:ext cx="1497012" cy="1846262"/>
          </a:xfrm>
          <a:prstGeom prst="rect">
            <a:avLst/>
          </a:prstGeom>
          <a:solidFill>
            <a:srgbClr val="0798A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extBox 13"/>
          <p:cNvSpPr txBox="1"/>
          <p:nvPr/>
        </p:nvSpPr>
        <p:spPr>
          <a:xfrm>
            <a:off x="615950" y="6192838"/>
            <a:ext cx="1533525" cy="276225"/>
          </a:xfrm>
          <a:prstGeom prst="rect">
            <a:avLst/>
          </a:prstGeom>
          <a:noFill/>
        </p:spPr>
        <p:txBody>
          <a:bodyPr wrap="none">
            <a:spAutoFit/>
          </a:bodyPr>
          <a:lstStyle/>
          <a:p>
            <a:pPr>
              <a:defRPr/>
            </a:pPr>
            <a:r>
              <a:rPr lang="en-US" sz="1200" dirty="0">
                <a:solidFill>
                  <a:schemeClr val="bg1"/>
                </a:solidFill>
              </a:rPr>
              <a:t> </a:t>
            </a:r>
            <a:r>
              <a:rPr lang="en-US" sz="850" b="1" dirty="0"/>
              <a:t>Pixels Per Foot on Target</a:t>
            </a:r>
          </a:p>
        </p:txBody>
      </p:sp>
      <p:cxnSp>
        <p:nvCxnSpPr>
          <p:cNvPr id="15" name="Straight Connector 14"/>
          <p:cNvCxnSpPr/>
          <p:nvPr/>
        </p:nvCxnSpPr>
        <p:spPr>
          <a:xfrm>
            <a:off x="725488" y="6200775"/>
            <a:ext cx="1335087"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9"/>
          <p:cNvSpPr>
            <a:spLocks noChangeArrowheads="1"/>
          </p:cNvSpPr>
          <p:nvPr/>
        </p:nvSpPr>
        <p:spPr bwMode="auto">
          <a:xfrm>
            <a:off x="688975" y="4813300"/>
            <a:ext cx="1497013" cy="1508125"/>
          </a:xfrm>
          <a:prstGeom prst="rect">
            <a:avLst/>
          </a:prstGeom>
          <a:noFill/>
          <a:ln w="9525">
            <a:noFill/>
            <a:miter lim="800000"/>
            <a:headEnd/>
            <a:tailEnd/>
          </a:ln>
        </p:spPr>
        <p:txBody>
          <a:bodyPr wrap="none">
            <a:prstTxWarp prst="textNoShape">
              <a:avLst/>
            </a:prstTxWarp>
            <a:spAutoFit/>
          </a:bodyPr>
          <a:lstStyle/>
          <a:p>
            <a:r>
              <a:rPr lang="en-US" sz="9200">
                <a:solidFill>
                  <a:schemeClr val="bg1"/>
                </a:solidFill>
              </a:rPr>
              <a:t>40</a:t>
            </a:r>
            <a:endParaRPr lang="en-US" sz="9200"/>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83464"/>
            <a:ext cx="7991475" cy="461665"/>
          </a:xfrm>
          <a:prstGeom prst="rect">
            <a:avLst/>
          </a:prstGeom>
          <a:noFill/>
        </p:spPr>
        <p:txBody>
          <a:bodyPr wrap="square" rtlCol="0">
            <a:spAutoFit/>
          </a:bodyPr>
          <a:lstStyle/>
          <a:p>
            <a:r>
              <a:rPr lang="en-US" altLang="en-US" sz="2400" b="1" dirty="0" smtClean="0">
                <a:solidFill>
                  <a:srgbClr val="0899A3"/>
                </a:solidFill>
                <a:ea typeface="Arial" charset="0"/>
                <a:cs typeface="Arial" charset="0"/>
              </a:rPr>
              <a:t>High Detail</a:t>
            </a:r>
          </a:p>
        </p:txBody>
      </p:sp>
      <p:sp>
        <p:nvSpPr>
          <p:cNvPr id="5" name="TextBox 4"/>
          <p:cNvSpPr txBox="1"/>
          <p:nvPr/>
        </p:nvSpPr>
        <p:spPr>
          <a:xfrm>
            <a:off x="457200" y="962025"/>
            <a:ext cx="8088313" cy="646331"/>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Get maximum coverage area with enough detail </a:t>
            </a:r>
          </a:p>
          <a:p>
            <a:r>
              <a:rPr lang="en-US" dirty="0" smtClean="0">
                <a:solidFill>
                  <a:schemeClr val="tx1">
                    <a:lumMod val="65000"/>
                    <a:lumOff val="35000"/>
                  </a:schemeClr>
                </a:solidFill>
                <a:ea typeface="Arial" charset="0"/>
                <a:cs typeface="Arial" charset="0"/>
              </a:rPr>
              <a:t>to recognize faces, read number plates etc…</a:t>
            </a:r>
            <a:endParaRPr lang="en-US" dirty="0"/>
          </a:p>
        </p:txBody>
      </p:sp>
      <p:sp>
        <p:nvSpPr>
          <p:cNvPr id="6" name="TextBox 5"/>
          <p:cNvSpPr txBox="1"/>
          <p:nvPr/>
        </p:nvSpPr>
        <p:spPr>
          <a:xfrm>
            <a:off x="457200" y="1876425"/>
            <a:ext cx="7272338" cy="2739211"/>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Typical Applications</a:t>
            </a:r>
          </a:p>
          <a:p>
            <a:endParaRPr lang="en-US" dirty="0" smtClean="0">
              <a:solidFill>
                <a:schemeClr val="tx1">
                  <a:lumMod val="65000"/>
                  <a:lumOff val="35000"/>
                </a:schemeClr>
              </a:solidFill>
              <a:ea typeface="Arial" charset="0"/>
              <a:cs typeface="Arial" charset="0"/>
            </a:endParaRP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Cash Counting rooms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Pharmaceutical</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Retail (Registers)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Casino/Gaming Tables</a:t>
            </a:r>
          </a:p>
          <a:p>
            <a:pPr marL="342900"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Process Automation</a:t>
            </a:r>
          </a:p>
        </p:txBody>
      </p:sp>
      <p:sp>
        <p:nvSpPr>
          <p:cNvPr id="8" name="Rectangle 7"/>
          <p:cNvSpPr/>
          <p:nvPr/>
        </p:nvSpPr>
        <p:spPr>
          <a:xfrm>
            <a:off x="690563" y="5024438"/>
            <a:ext cx="1497012" cy="1846262"/>
          </a:xfrm>
          <a:prstGeom prst="rect">
            <a:avLst/>
          </a:prstGeom>
          <a:solidFill>
            <a:srgbClr val="0798A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p:nvSpPr>
        <p:spPr>
          <a:xfrm>
            <a:off x="654050" y="6192838"/>
            <a:ext cx="1533525" cy="276225"/>
          </a:xfrm>
          <a:prstGeom prst="rect">
            <a:avLst/>
          </a:prstGeom>
          <a:noFill/>
        </p:spPr>
        <p:txBody>
          <a:bodyPr wrap="none">
            <a:spAutoFit/>
          </a:bodyPr>
          <a:lstStyle/>
          <a:p>
            <a:pPr>
              <a:defRPr/>
            </a:pPr>
            <a:r>
              <a:rPr lang="en-US" sz="1200" dirty="0">
                <a:solidFill>
                  <a:schemeClr val="bg1"/>
                </a:solidFill>
              </a:rPr>
              <a:t> </a:t>
            </a:r>
            <a:r>
              <a:rPr lang="en-US" sz="850" b="1" dirty="0"/>
              <a:t>Pixels Per Foot on Target</a:t>
            </a:r>
          </a:p>
        </p:txBody>
      </p:sp>
      <p:cxnSp>
        <p:nvCxnSpPr>
          <p:cNvPr id="10" name="Straight Connector 9"/>
          <p:cNvCxnSpPr/>
          <p:nvPr/>
        </p:nvCxnSpPr>
        <p:spPr>
          <a:xfrm>
            <a:off x="763588" y="6200775"/>
            <a:ext cx="1335087"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9"/>
          <p:cNvSpPr>
            <a:spLocks noChangeArrowheads="1"/>
          </p:cNvSpPr>
          <p:nvPr/>
        </p:nvSpPr>
        <p:spPr bwMode="auto">
          <a:xfrm>
            <a:off x="727075" y="4813300"/>
            <a:ext cx="1497013" cy="1508125"/>
          </a:xfrm>
          <a:prstGeom prst="rect">
            <a:avLst/>
          </a:prstGeom>
          <a:noFill/>
          <a:ln w="9525">
            <a:noFill/>
            <a:miter lim="800000"/>
            <a:headEnd/>
            <a:tailEnd/>
          </a:ln>
        </p:spPr>
        <p:txBody>
          <a:bodyPr wrap="none">
            <a:prstTxWarp prst="textNoShape">
              <a:avLst/>
            </a:prstTxWarp>
            <a:spAutoFit/>
          </a:bodyPr>
          <a:lstStyle/>
          <a:p>
            <a:r>
              <a:rPr lang="en-US" sz="9200">
                <a:solidFill>
                  <a:schemeClr val="bg1"/>
                </a:solidFill>
              </a:rPr>
              <a:t>80</a:t>
            </a:r>
            <a:endParaRPr lang="en-US" sz="9200"/>
          </a:p>
        </p:txBody>
      </p:sp>
      <p:pic>
        <p:nvPicPr>
          <p:cNvPr id="12" name="Picture 3" descr="pcboard"/>
          <p:cNvPicPr>
            <a:picLocks noChangeAspect="1" noChangeArrowheads="1"/>
          </p:cNvPicPr>
          <p:nvPr/>
        </p:nvPicPr>
        <p:blipFill>
          <a:blip r:embed="rId3"/>
          <a:srcRect/>
          <a:stretch>
            <a:fillRect/>
          </a:stretch>
        </p:blipFill>
        <p:spPr bwMode="auto">
          <a:xfrm>
            <a:off x="4997450" y="1985963"/>
            <a:ext cx="4159250" cy="384016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marL="609600" indent="-609600" algn="l" eaLnBrk="1" hangingPunct="1"/>
            <a:r>
              <a:rPr lang="en-US" altLang="en-US" sz="2400" b="1" dirty="0" smtClean="0">
                <a:solidFill>
                  <a:srgbClr val="0899A3"/>
                </a:solidFill>
                <a:latin typeface="Arial" charset="0"/>
                <a:ea typeface="Arial" charset="0"/>
                <a:cs typeface="Arial" charset="0"/>
              </a:rPr>
              <a:t>Pixels-per-Foot/Meter Calculator</a:t>
            </a:r>
            <a:r>
              <a:rPr lang="en-US" sz="3200" b="1" dirty="0" smtClean="0">
                <a:solidFill>
                  <a:schemeClr val="tx1"/>
                </a:solidFill>
                <a:latin typeface="+mn-lt"/>
              </a:rPr>
              <a:t/>
            </a:r>
            <a:br>
              <a:rPr lang="en-US" sz="3200" b="1" dirty="0" smtClean="0">
                <a:solidFill>
                  <a:schemeClr val="tx1"/>
                </a:solidFill>
                <a:latin typeface="+mn-lt"/>
              </a:rPr>
            </a:br>
            <a:endParaRPr lang="en-US" sz="3200" b="1" i="1" dirty="0" smtClean="0">
              <a:solidFill>
                <a:schemeClr val="tx1"/>
              </a:solidFill>
              <a:latin typeface="+mn-lt"/>
            </a:endParaRPr>
          </a:p>
        </p:txBody>
      </p:sp>
      <p:pic>
        <p:nvPicPr>
          <p:cNvPr id="5" name="Picture 4" descr="Picture 001.png">
            <a:hlinkClick r:id="rId3"/>
          </p:cNvPr>
          <p:cNvPicPr>
            <a:picLocks noChangeAspect="1"/>
          </p:cNvPicPr>
          <p:nvPr/>
        </p:nvPicPr>
        <p:blipFill>
          <a:blip r:embed="rId4" cstate="print"/>
          <a:stretch>
            <a:fillRect/>
          </a:stretch>
        </p:blipFill>
        <p:spPr>
          <a:xfrm>
            <a:off x="2219267" y="1066800"/>
            <a:ext cx="4791133" cy="502920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arlot low res"/>
          <p:cNvPicPr>
            <a:picLocks noChangeAspect="1" noChangeArrowheads="1"/>
          </p:cNvPicPr>
          <p:nvPr/>
        </p:nvPicPr>
        <p:blipFill>
          <a:blip r:embed="rId2" cstate="print"/>
          <a:srcRect/>
          <a:stretch>
            <a:fillRect/>
          </a:stretch>
        </p:blipFill>
        <p:spPr bwMode="auto">
          <a:xfrm>
            <a:off x="1397000" y="2127250"/>
            <a:ext cx="3251200" cy="2438400"/>
          </a:xfrm>
          <a:prstGeom prst="rect">
            <a:avLst/>
          </a:prstGeom>
          <a:noFill/>
          <a:ln w="19050">
            <a:solidFill>
              <a:srgbClr val="0066FF"/>
            </a:solidFill>
            <a:miter lim="800000"/>
            <a:headEnd/>
            <a:tailEnd/>
          </a:ln>
        </p:spPr>
      </p:pic>
      <p:sp>
        <p:nvSpPr>
          <p:cNvPr id="29699" name="Rectangle 3"/>
          <p:cNvSpPr>
            <a:spLocks noChangeArrowheads="1"/>
          </p:cNvSpPr>
          <p:nvPr/>
        </p:nvSpPr>
        <p:spPr bwMode="auto">
          <a:xfrm>
            <a:off x="2230438" y="3017838"/>
            <a:ext cx="411162" cy="523875"/>
          </a:xfrm>
          <a:prstGeom prst="rect">
            <a:avLst/>
          </a:prstGeom>
          <a:noFill/>
          <a:ln w="19050" algn="ctr">
            <a:solidFill>
              <a:srgbClr val="0066FF"/>
            </a:solidFill>
            <a:miter lim="800000"/>
            <a:headEnd/>
            <a:tailEnd/>
          </a:ln>
        </p:spPr>
        <p:txBody>
          <a:bodyPr wrap="none" anchor="ctr"/>
          <a:lstStyle/>
          <a:p>
            <a:endParaRPr lang="en-US"/>
          </a:p>
        </p:txBody>
      </p:sp>
      <p:grpSp>
        <p:nvGrpSpPr>
          <p:cNvPr id="2" name="Group 4"/>
          <p:cNvGrpSpPr>
            <a:grpSpLocks/>
          </p:cNvGrpSpPr>
          <p:nvPr/>
        </p:nvGrpSpPr>
        <p:grpSpPr bwMode="auto">
          <a:xfrm>
            <a:off x="1603376" y="571500"/>
            <a:ext cx="5664200" cy="2970213"/>
            <a:chOff x="1010" y="360"/>
            <a:chExt cx="3568" cy="1871"/>
          </a:xfrm>
        </p:grpSpPr>
        <p:sp>
          <p:nvSpPr>
            <p:cNvPr id="74762" name="Line 5"/>
            <p:cNvSpPr>
              <a:spLocks noChangeShapeType="1"/>
            </p:cNvSpPr>
            <p:nvPr/>
          </p:nvSpPr>
          <p:spPr bwMode="auto">
            <a:xfrm>
              <a:off x="2461" y="560"/>
              <a:ext cx="641" cy="0"/>
            </a:xfrm>
            <a:prstGeom prst="line">
              <a:avLst/>
            </a:prstGeom>
            <a:noFill/>
            <a:ln w="38100">
              <a:solidFill>
                <a:srgbClr val="0066FF"/>
              </a:solidFill>
              <a:round/>
              <a:headEnd/>
              <a:tailEnd type="triangle" w="med" len="med"/>
            </a:ln>
          </p:spPr>
          <p:txBody>
            <a:bodyPr wrap="none" anchor="ctr"/>
            <a:lstStyle/>
            <a:p>
              <a:endParaRPr lang="en-US">
                <a:latin typeface="+mn-lt"/>
              </a:endParaRPr>
            </a:p>
          </p:txBody>
        </p:sp>
        <p:sp>
          <p:nvSpPr>
            <p:cNvPr id="74763" name="Text Box 6"/>
            <p:cNvSpPr txBox="1">
              <a:spLocks noChangeArrowheads="1"/>
            </p:cNvSpPr>
            <p:nvPr/>
          </p:nvSpPr>
          <p:spPr bwMode="auto">
            <a:xfrm>
              <a:off x="1010" y="392"/>
              <a:ext cx="1166" cy="233"/>
            </a:xfrm>
            <a:prstGeom prst="rect">
              <a:avLst/>
            </a:prstGeom>
            <a:noFill/>
            <a:ln w="19050" algn="ctr">
              <a:noFill/>
              <a:miter lim="800000"/>
              <a:headEnd/>
              <a:tailEnd/>
            </a:ln>
          </p:spPr>
          <p:txBody>
            <a:bodyPr wrap="none">
              <a:spAutoFit/>
            </a:bodyPr>
            <a:lstStyle/>
            <a:p>
              <a:pPr algn="ctr" eaLnBrk="0" hangingPunct="0"/>
              <a:r>
                <a:rPr lang="en-US" dirty="0">
                  <a:solidFill>
                    <a:schemeClr val="tx1">
                      <a:lumMod val="65000"/>
                      <a:lumOff val="35000"/>
                    </a:schemeClr>
                  </a:solidFill>
                  <a:ea typeface="Arial" charset="0"/>
                  <a:cs typeface="Arial" charset="0"/>
                </a:rPr>
                <a:t>What they have </a:t>
              </a:r>
            </a:p>
          </p:txBody>
        </p:sp>
        <p:sp>
          <p:nvSpPr>
            <p:cNvPr id="74764" name="Line 7"/>
            <p:cNvSpPr>
              <a:spLocks noChangeShapeType="1"/>
            </p:cNvSpPr>
            <p:nvPr/>
          </p:nvSpPr>
          <p:spPr bwMode="auto">
            <a:xfrm flipH="1">
              <a:off x="1405" y="360"/>
              <a:ext cx="2332" cy="1541"/>
            </a:xfrm>
            <a:prstGeom prst="line">
              <a:avLst/>
            </a:prstGeom>
            <a:noFill/>
            <a:ln w="19050">
              <a:solidFill>
                <a:srgbClr val="0066FF"/>
              </a:solidFill>
              <a:round/>
              <a:headEnd/>
              <a:tailEnd/>
            </a:ln>
          </p:spPr>
          <p:txBody>
            <a:bodyPr wrap="none" anchor="ctr"/>
            <a:lstStyle/>
            <a:p>
              <a:endParaRPr lang="en-US">
                <a:latin typeface="+mn-lt"/>
              </a:endParaRPr>
            </a:p>
          </p:txBody>
        </p:sp>
        <p:sp>
          <p:nvSpPr>
            <p:cNvPr id="74765" name="Line 8"/>
            <p:cNvSpPr>
              <a:spLocks noChangeShapeType="1"/>
            </p:cNvSpPr>
            <p:nvPr/>
          </p:nvSpPr>
          <p:spPr bwMode="auto">
            <a:xfrm flipV="1">
              <a:off x="1664" y="1340"/>
              <a:ext cx="2914" cy="891"/>
            </a:xfrm>
            <a:prstGeom prst="line">
              <a:avLst/>
            </a:prstGeom>
            <a:noFill/>
            <a:ln w="19050">
              <a:solidFill>
                <a:srgbClr val="0066FF"/>
              </a:solidFill>
              <a:round/>
              <a:headEnd/>
              <a:tailEnd/>
            </a:ln>
          </p:spPr>
          <p:txBody>
            <a:bodyPr wrap="none" anchor="ctr"/>
            <a:lstStyle/>
            <a:p>
              <a:endParaRPr lang="en-US">
                <a:latin typeface="+mn-lt"/>
              </a:endParaRPr>
            </a:p>
          </p:txBody>
        </p:sp>
        <p:pic>
          <p:nvPicPr>
            <p:cNvPr id="74766" name="Picture 9" descr="carlot low res"/>
            <p:cNvPicPr>
              <a:picLocks noChangeAspect="1" noChangeArrowheads="1"/>
            </p:cNvPicPr>
            <p:nvPr/>
          </p:nvPicPr>
          <p:blipFill>
            <a:blip r:embed="rId2" cstate="print"/>
            <a:srcRect l="28693" t="42580" r="65552" b="48477"/>
            <a:stretch>
              <a:fillRect/>
            </a:stretch>
          </p:blipFill>
          <p:spPr bwMode="auto">
            <a:xfrm>
              <a:off x="3737" y="360"/>
              <a:ext cx="841" cy="980"/>
            </a:xfrm>
            <a:prstGeom prst="rect">
              <a:avLst/>
            </a:prstGeom>
            <a:noFill/>
            <a:ln w="19050">
              <a:solidFill>
                <a:srgbClr val="0066FF"/>
              </a:solidFill>
              <a:miter lim="800000"/>
              <a:headEnd/>
              <a:tailEnd/>
            </a:ln>
          </p:spPr>
        </p:pic>
      </p:grpSp>
      <p:grpSp>
        <p:nvGrpSpPr>
          <p:cNvPr id="3" name="Group 10"/>
          <p:cNvGrpSpPr>
            <a:grpSpLocks/>
          </p:cNvGrpSpPr>
          <p:nvPr/>
        </p:nvGrpSpPr>
        <p:grpSpPr bwMode="auto">
          <a:xfrm>
            <a:off x="1609725" y="3017838"/>
            <a:ext cx="5657850" cy="2360612"/>
            <a:chOff x="1014" y="1901"/>
            <a:chExt cx="3564" cy="1487"/>
          </a:xfrm>
        </p:grpSpPr>
        <p:sp>
          <p:nvSpPr>
            <p:cNvPr id="74757" name="Line 11"/>
            <p:cNvSpPr>
              <a:spLocks noChangeShapeType="1"/>
            </p:cNvSpPr>
            <p:nvPr/>
          </p:nvSpPr>
          <p:spPr bwMode="auto">
            <a:xfrm>
              <a:off x="1405" y="2231"/>
              <a:ext cx="2332" cy="1157"/>
            </a:xfrm>
            <a:prstGeom prst="line">
              <a:avLst/>
            </a:prstGeom>
            <a:noFill/>
            <a:ln w="19050">
              <a:solidFill>
                <a:srgbClr val="0066FF"/>
              </a:solidFill>
              <a:round/>
              <a:headEnd/>
              <a:tailEnd/>
            </a:ln>
          </p:spPr>
          <p:txBody>
            <a:bodyPr wrap="none" anchor="ctr"/>
            <a:lstStyle/>
            <a:p>
              <a:endParaRPr lang="en-US">
                <a:latin typeface="+mn-lt"/>
              </a:endParaRPr>
            </a:p>
          </p:txBody>
        </p:sp>
        <p:sp>
          <p:nvSpPr>
            <p:cNvPr id="74758" name="Line 12"/>
            <p:cNvSpPr>
              <a:spLocks noChangeShapeType="1"/>
            </p:cNvSpPr>
            <p:nvPr/>
          </p:nvSpPr>
          <p:spPr bwMode="auto">
            <a:xfrm>
              <a:off x="1664" y="1901"/>
              <a:ext cx="2914" cy="526"/>
            </a:xfrm>
            <a:prstGeom prst="line">
              <a:avLst/>
            </a:prstGeom>
            <a:noFill/>
            <a:ln w="19050">
              <a:solidFill>
                <a:srgbClr val="0066FF"/>
              </a:solidFill>
              <a:round/>
              <a:headEnd/>
              <a:tailEnd/>
            </a:ln>
          </p:spPr>
          <p:txBody>
            <a:bodyPr wrap="none" anchor="ctr"/>
            <a:lstStyle/>
            <a:p>
              <a:endParaRPr lang="en-US">
                <a:latin typeface="+mn-lt"/>
              </a:endParaRPr>
            </a:p>
          </p:txBody>
        </p:sp>
        <p:pic>
          <p:nvPicPr>
            <p:cNvPr id="74759" name="Picture 13" descr="car lot 2"/>
            <p:cNvPicPr>
              <a:picLocks noChangeAspect="1" noChangeArrowheads="1"/>
            </p:cNvPicPr>
            <p:nvPr/>
          </p:nvPicPr>
          <p:blipFill>
            <a:blip r:embed="rId3" cstate="print"/>
            <a:srcRect l="28873" t="42714" r="65378" b="48349"/>
            <a:stretch>
              <a:fillRect/>
            </a:stretch>
          </p:blipFill>
          <p:spPr bwMode="auto">
            <a:xfrm>
              <a:off x="3754" y="2427"/>
              <a:ext cx="824" cy="961"/>
            </a:xfrm>
            <a:prstGeom prst="rect">
              <a:avLst/>
            </a:prstGeom>
            <a:noFill/>
            <a:ln w="19050">
              <a:solidFill>
                <a:srgbClr val="0066FF"/>
              </a:solidFill>
              <a:miter lim="800000"/>
              <a:headEnd/>
              <a:tailEnd/>
            </a:ln>
          </p:spPr>
        </p:pic>
        <p:sp>
          <p:nvSpPr>
            <p:cNvPr id="74760" name="Text Box 14"/>
            <p:cNvSpPr txBox="1">
              <a:spLocks noChangeArrowheads="1"/>
            </p:cNvSpPr>
            <p:nvPr/>
          </p:nvSpPr>
          <p:spPr bwMode="auto">
            <a:xfrm>
              <a:off x="1014" y="3149"/>
              <a:ext cx="1158" cy="233"/>
            </a:xfrm>
            <a:prstGeom prst="rect">
              <a:avLst/>
            </a:prstGeom>
            <a:noFill/>
            <a:ln w="19050" algn="ctr">
              <a:noFill/>
              <a:miter lim="800000"/>
              <a:headEnd/>
              <a:tailEnd/>
            </a:ln>
          </p:spPr>
          <p:txBody>
            <a:bodyPr wrap="none">
              <a:spAutoFit/>
            </a:bodyPr>
            <a:lstStyle/>
            <a:p>
              <a:pPr algn="ctr" eaLnBrk="0" hangingPunct="0"/>
              <a:r>
                <a:rPr lang="en-US" dirty="0">
                  <a:solidFill>
                    <a:schemeClr val="tx1">
                      <a:lumMod val="65000"/>
                      <a:lumOff val="35000"/>
                    </a:schemeClr>
                  </a:solidFill>
                  <a:ea typeface="Arial" charset="0"/>
                  <a:cs typeface="Arial" charset="0"/>
                </a:rPr>
                <a:t>What they want </a:t>
              </a:r>
            </a:p>
          </p:txBody>
        </p:sp>
        <p:sp>
          <p:nvSpPr>
            <p:cNvPr id="74761" name="Line 15"/>
            <p:cNvSpPr>
              <a:spLocks noChangeShapeType="1"/>
            </p:cNvSpPr>
            <p:nvPr/>
          </p:nvSpPr>
          <p:spPr bwMode="auto">
            <a:xfrm>
              <a:off x="2461" y="3317"/>
              <a:ext cx="641" cy="0"/>
            </a:xfrm>
            <a:prstGeom prst="line">
              <a:avLst/>
            </a:prstGeom>
            <a:noFill/>
            <a:ln w="38100">
              <a:solidFill>
                <a:srgbClr val="0066FF"/>
              </a:solidFill>
              <a:round/>
              <a:headEnd/>
              <a:tailEnd type="triangle" w="med" len="med"/>
            </a:ln>
          </p:spPr>
          <p:txBody>
            <a:bodyPr wrap="none" anchor="ctr"/>
            <a:lstStyle/>
            <a:p>
              <a:endParaRPr lang="en-US">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a:xfrm>
            <a:off x="533400" y="304800"/>
            <a:ext cx="8229600" cy="8382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Digital Pan/Tilt/Zoom</a:t>
            </a:r>
          </a:p>
        </p:txBody>
      </p:sp>
      <p:sp>
        <p:nvSpPr>
          <p:cNvPr id="75778" name="Rectangle 3"/>
          <p:cNvSpPr>
            <a:spLocks noGrp="1" noChangeArrowheads="1"/>
          </p:cNvSpPr>
          <p:nvPr>
            <p:ph type="body" sz="half" idx="4294967295"/>
          </p:nvPr>
        </p:nvSpPr>
        <p:spPr>
          <a:xfrm>
            <a:off x="1066800" y="1173163"/>
            <a:ext cx="4029075" cy="4191000"/>
          </a:xfrm>
          <a:prstGeom prst="rect">
            <a:avLst/>
          </a:prstGeom>
        </p:spPr>
        <p:txBody>
          <a:bodyPr/>
          <a:lstStyle/>
          <a:p>
            <a:pPr eaLnBrk="1" hangingPunct="1">
              <a:buFontTx/>
              <a:buNone/>
            </a:pPr>
            <a:endParaRPr lang="en-US" altLang="en-US" sz="2400" smtClean="0"/>
          </a:p>
          <a:p>
            <a:pPr eaLnBrk="1" hangingPunct="1">
              <a:buFontTx/>
              <a:buNone/>
            </a:pPr>
            <a:endParaRPr lang="en-US" altLang="en-US" sz="2400" smtClean="0"/>
          </a:p>
        </p:txBody>
      </p:sp>
      <p:sp>
        <p:nvSpPr>
          <p:cNvPr id="75779" name="Text Box 4"/>
          <p:cNvSpPr txBox="1">
            <a:spLocks noChangeArrowheads="1"/>
          </p:cNvSpPr>
          <p:nvPr/>
        </p:nvSpPr>
        <p:spPr bwMode="auto">
          <a:xfrm>
            <a:off x="914400" y="5745163"/>
            <a:ext cx="1066800" cy="336550"/>
          </a:xfrm>
          <a:prstGeom prst="rect">
            <a:avLst/>
          </a:prstGeom>
          <a:noFill/>
          <a:ln w="9525" algn="ctr">
            <a:noFill/>
            <a:miter lim="800000"/>
            <a:headEnd/>
            <a:tailEnd/>
          </a:ln>
        </p:spPr>
        <p:txBody>
          <a:bodyPr>
            <a:spAutoFit/>
          </a:bodyPr>
          <a:lstStyle/>
          <a:p>
            <a:pPr algn="ctr" eaLnBrk="0" hangingPunct="0">
              <a:spcBef>
                <a:spcPct val="50000"/>
              </a:spcBef>
            </a:pPr>
            <a:endParaRPr lang="en-US" sz="1600">
              <a:latin typeface="Times New Roman" pitchFamily="18" charset="0"/>
              <a:cs typeface="Arial" charset="0"/>
            </a:endParaRPr>
          </a:p>
        </p:txBody>
      </p:sp>
      <p:pic>
        <p:nvPicPr>
          <p:cNvPr id="75780" name="Picture 5" descr="dptz_main"/>
          <p:cNvPicPr>
            <a:picLocks noChangeAspect="1" noChangeArrowheads="1"/>
          </p:cNvPicPr>
          <p:nvPr/>
        </p:nvPicPr>
        <p:blipFill>
          <a:blip r:embed="rId3" cstate="print"/>
          <a:srcRect/>
          <a:stretch>
            <a:fillRect/>
          </a:stretch>
        </p:blipFill>
        <p:spPr bwMode="auto">
          <a:xfrm>
            <a:off x="533400" y="2074863"/>
            <a:ext cx="3352800" cy="1947862"/>
          </a:xfrm>
          <a:prstGeom prst="rect">
            <a:avLst/>
          </a:prstGeom>
          <a:noFill/>
          <a:ln w="9525">
            <a:noFill/>
            <a:miter lim="800000"/>
            <a:headEnd/>
            <a:tailEnd/>
          </a:ln>
        </p:spPr>
      </p:pic>
      <p:sp>
        <p:nvSpPr>
          <p:cNvPr id="75781" name="Text Box 6"/>
          <p:cNvSpPr>
            <a:spLocks noGrp="1" noChangeArrowheads="1"/>
          </p:cNvSpPr>
          <p:nvPr>
            <p:ph type="body" sz="half" idx="4294967295"/>
          </p:nvPr>
        </p:nvSpPr>
        <p:spPr>
          <a:xfrm>
            <a:off x="4572000" y="2209800"/>
            <a:ext cx="4343400" cy="1524000"/>
          </a:xfrm>
          <a:prstGeom prst="rect">
            <a:avLst/>
          </a:prstGeom>
        </p:spPr>
        <p:txBody>
          <a:bodyPr/>
          <a:lstStyle/>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No moving parts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Capture everything, all the time</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Multiple simultaneous control</a:t>
            </a:r>
          </a:p>
        </p:txBody>
      </p:sp>
      <p:sp>
        <p:nvSpPr>
          <p:cNvPr id="75782" name="Text Box 7"/>
          <p:cNvSpPr txBox="1">
            <a:spLocks noChangeArrowheads="1"/>
          </p:cNvSpPr>
          <p:nvPr/>
        </p:nvSpPr>
        <p:spPr bwMode="auto">
          <a:xfrm>
            <a:off x="457200" y="1150203"/>
            <a:ext cx="8458200" cy="646331"/>
          </a:xfrm>
          <a:prstGeom prst="rect">
            <a:avLst/>
          </a:prstGeom>
          <a:noFill/>
          <a:ln w="9525" algn="ctr">
            <a:noFill/>
            <a:miter lim="800000"/>
            <a:headEnd/>
            <a:tailEnd/>
          </a:ln>
        </p:spPr>
        <p:txBody>
          <a:bodyPr wrap="square">
            <a:spAutoFit/>
          </a:bodyPr>
          <a:lstStyle/>
          <a:p>
            <a:pPr eaLnBrk="0" hangingPunct="0"/>
            <a:r>
              <a:rPr lang="en-US" dirty="0" smtClean="0">
                <a:solidFill>
                  <a:schemeClr val="tx1">
                    <a:lumMod val="65000"/>
                    <a:lumOff val="35000"/>
                  </a:schemeClr>
                </a:solidFill>
                <a:ea typeface="Arial" charset="0"/>
                <a:cs typeface="Arial" charset="0"/>
              </a:rPr>
              <a:t>Allows </a:t>
            </a:r>
            <a:r>
              <a:rPr lang="en-US" dirty="0">
                <a:solidFill>
                  <a:schemeClr val="tx1">
                    <a:lumMod val="65000"/>
                    <a:lumOff val="35000"/>
                  </a:schemeClr>
                </a:solidFill>
                <a:ea typeface="Arial" charset="0"/>
                <a:cs typeface="Arial" charset="0"/>
              </a:rPr>
              <a:t>you </a:t>
            </a:r>
            <a:r>
              <a:rPr lang="en-US" dirty="0" smtClean="0">
                <a:solidFill>
                  <a:schemeClr val="tx1">
                    <a:lumMod val="65000"/>
                    <a:lumOff val="35000"/>
                  </a:schemeClr>
                </a:solidFill>
                <a:ea typeface="Arial" charset="0"/>
                <a:cs typeface="Arial" charset="0"/>
              </a:rPr>
              <a:t>to virtually </a:t>
            </a:r>
            <a:r>
              <a:rPr lang="en-US" dirty="0">
                <a:solidFill>
                  <a:schemeClr val="tx1">
                    <a:lumMod val="65000"/>
                    <a:lumOff val="35000"/>
                  </a:schemeClr>
                </a:solidFill>
                <a:ea typeface="Arial" charset="0"/>
                <a:cs typeface="Arial" charset="0"/>
              </a:rPr>
              <a:t>move around a large image using a smaller viewing </a:t>
            </a:r>
            <a:r>
              <a:rPr lang="en-US" dirty="0" smtClean="0">
                <a:solidFill>
                  <a:schemeClr val="tx1">
                    <a:lumMod val="65000"/>
                    <a:lumOff val="35000"/>
                  </a:schemeClr>
                </a:solidFill>
                <a:ea typeface="Arial" charset="0"/>
                <a:cs typeface="Arial" charset="0"/>
              </a:rPr>
              <a:t>window. </a:t>
            </a:r>
            <a:endParaRPr lang="en-US" dirty="0">
              <a:solidFill>
                <a:schemeClr val="tx1">
                  <a:lumMod val="65000"/>
                  <a:lumOff val="35000"/>
                </a:schemeClr>
              </a:solidFill>
              <a:ea typeface="Arial" charset="0"/>
              <a:cs typeface="Arial" charset="0"/>
            </a:endParaRPr>
          </a:p>
        </p:txBody>
      </p:sp>
      <p:pic>
        <p:nvPicPr>
          <p:cNvPr id="75783" name="Picture 8"/>
          <p:cNvPicPr>
            <a:picLocks noChangeAspect="1" noChangeArrowheads="1"/>
          </p:cNvPicPr>
          <p:nvPr/>
        </p:nvPicPr>
        <p:blipFill>
          <a:blip r:embed="rId4" cstate="print"/>
          <a:srcRect/>
          <a:stretch>
            <a:fillRect/>
          </a:stretch>
        </p:blipFill>
        <p:spPr bwMode="auto">
          <a:xfrm>
            <a:off x="533400" y="4208463"/>
            <a:ext cx="3962400" cy="1887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athy 320x240"/>
          <p:cNvPicPr>
            <a:picLocks noChangeAspect="1" noChangeArrowheads="1"/>
          </p:cNvPicPr>
          <p:nvPr/>
        </p:nvPicPr>
        <p:blipFill>
          <a:blip r:embed="rId3" cstate="print"/>
          <a:srcRect/>
          <a:stretch>
            <a:fillRect/>
          </a:stretch>
        </p:blipFill>
        <p:spPr bwMode="auto">
          <a:xfrm>
            <a:off x="1295400" y="1466850"/>
            <a:ext cx="3733800" cy="2800350"/>
          </a:xfrm>
          <a:prstGeom prst="rect">
            <a:avLst/>
          </a:prstGeom>
          <a:noFill/>
          <a:ln w="9525">
            <a:noFill/>
            <a:miter lim="800000"/>
            <a:headEnd/>
            <a:tailEnd/>
          </a:ln>
        </p:spPr>
      </p:pic>
      <p:grpSp>
        <p:nvGrpSpPr>
          <p:cNvPr id="2" name="Group 3"/>
          <p:cNvGrpSpPr>
            <a:grpSpLocks/>
          </p:cNvGrpSpPr>
          <p:nvPr/>
        </p:nvGrpSpPr>
        <p:grpSpPr bwMode="auto">
          <a:xfrm>
            <a:off x="4338637" y="3124200"/>
            <a:ext cx="3662363" cy="2198688"/>
            <a:chOff x="3840" y="2352"/>
            <a:chExt cx="2307" cy="1385"/>
          </a:xfrm>
        </p:grpSpPr>
        <p:pic>
          <p:nvPicPr>
            <p:cNvPr id="77845" name="Picture 4" descr="cathy 320x240"/>
            <p:cNvPicPr>
              <a:picLocks noChangeAspect="1" noChangeArrowheads="1"/>
            </p:cNvPicPr>
            <p:nvPr/>
          </p:nvPicPr>
          <p:blipFill>
            <a:blip r:embed="rId3" cstate="print"/>
            <a:srcRect l="17053" t="67448" r="65912" b="21202"/>
            <a:stretch>
              <a:fillRect/>
            </a:stretch>
          </p:blipFill>
          <p:spPr bwMode="auto">
            <a:xfrm>
              <a:off x="3840" y="2352"/>
              <a:ext cx="2299" cy="1149"/>
            </a:xfrm>
            <a:prstGeom prst="rect">
              <a:avLst/>
            </a:prstGeom>
            <a:solidFill>
              <a:schemeClr val="bg2"/>
            </a:solidFill>
            <a:ln w="19050">
              <a:solidFill>
                <a:srgbClr val="808080"/>
              </a:solidFill>
              <a:miter lim="800000"/>
              <a:headEnd/>
              <a:tailEnd/>
            </a:ln>
          </p:spPr>
        </p:pic>
        <p:sp>
          <p:nvSpPr>
            <p:cNvPr id="77846" name="Text Box 5"/>
            <p:cNvSpPr txBox="1">
              <a:spLocks noChangeArrowheads="1"/>
            </p:cNvSpPr>
            <p:nvPr/>
          </p:nvSpPr>
          <p:spPr bwMode="auto">
            <a:xfrm>
              <a:off x="3843" y="3504"/>
              <a:ext cx="2304" cy="233"/>
            </a:xfrm>
            <a:prstGeom prst="rect">
              <a:avLst/>
            </a:prstGeom>
            <a:solidFill>
              <a:schemeClr val="bg1"/>
            </a:solidFill>
            <a:ln w="19050">
              <a:solidFill>
                <a:srgbClr val="808080"/>
              </a:solidFill>
              <a:miter lim="800000"/>
              <a:headEnd/>
              <a:tailEnd/>
            </a:ln>
          </p:spPr>
          <p:txBody>
            <a:bodyPr>
              <a:spAutoFit/>
            </a:bodyPr>
            <a:lstStyle/>
            <a:p>
              <a:pPr algn="ctr">
                <a:spcBef>
                  <a:spcPct val="50000"/>
                </a:spcBef>
              </a:pPr>
              <a:r>
                <a:rPr lang="en-US" dirty="0">
                  <a:latin typeface="Calibri" pitchFamily="34" charset="0"/>
                  <a:cs typeface="Arial" charset="0"/>
                </a:rPr>
                <a:t>Digital zoom @ </a:t>
              </a:r>
              <a:r>
                <a:rPr lang="en-US" dirty="0" err="1">
                  <a:latin typeface="Calibri" pitchFamily="34" charset="0"/>
                  <a:cs typeface="Arial" charset="0"/>
                </a:rPr>
                <a:t>cif</a:t>
              </a:r>
              <a:endParaRPr lang="en-US" dirty="0">
                <a:latin typeface="Calibri" pitchFamily="34" charset="0"/>
                <a:cs typeface="Arial" charset="0"/>
              </a:endParaRPr>
            </a:p>
          </p:txBody>
        </p:sp>
      </p:grpSp>
      <p:sp>
        <p:nvSpPr>
          <p:cNvPr id="77827" name="Text Box 6"/>
          <p:cNvSpPr txBox="1">
            <a:spLocks noChangeArrowheads="1"/>
          </p:cNvSpPr>
          <p:nvPr/>
        </p:nvSpPr>
        <p:spPr bwMode="auto">
          <a:xfrm>
            <a:off x="1066800" y="1295400"/>
            <a:ext cx="7620000" cy="366713"/>
          </a:xfrm>
          <a:prstGeom prst="rect">
            <a:avLst/>
          </a:prstGeom>
          <a:noFill/>
          <a:ln w="9525">
            <a:noFill/>
            <a:miter lim="800000"/>
            <a:headEnd/>
            <a:tailEnd/>
          </a:ln>
        </p:spPr>
        <p:txBody>
          <a:bodyPr>
            <a:spAutoFit/>
          </a:bodyPr>
          <a:lstStyle/>
          <a:p>
            <a:pPr>
              <a:spcBef>
                <a:spcPct val="50000"/>
              </a:spcBef>
            </a:pPr>
            <a:endParaRPr lang="nl-NL">
              <a:cs typeface="Arial" charset="0"/>
            </a:endParaRPr>
          </a:p>
        </p:txBody>
      </p:sp>
      <p:grpSp>
        <p:nvGrpSpPr>
          <p:cNvPr id="3" name="Group 7"/>
          <p:cNvGrpSpPr>
            <a:grpSpLocks/>
          </p:cNvGrpSpPr>
          <p:nvPr/>
        </p:nvGrpSpPr>
        <p:grpSpPr bwMode="auto">
          <a:xfrm>
            <a:off x="4338637" y="3124200"/>
            <a:ext cx="3662363" cy="2198688"/>
            <a:chOff x="3840" y="0"/>
            <a:chExt cx="2307" cy="1385"/>
          </a:xfrm>
        </p:grpSpPr>
        <p:pic>
          <p:nvPicPr>
            <p:cNvPr id="77843" name="Picture 8" descr="cathy 640x480"/>
            <p:cNvPicPr>
              <a:picLocks noChangeAspect="1" noChangeArrowheads="1"/>
            </p:cNvPicPr>
            <p:nvPr/>
          </p:nvPicPr>
          <p:blipFill>
            <a:blip r:embed="rId4" cstate="print"/>
            <a:srcRect l="17677" t="68460" r="66484" b="20998"/>
            <a:stretch>
              <a:fillRect/>
            </a:stretch>
          </p:blipFill>
          <p:spPr bwMode="auto">
            <a:xfrm>
              <a:off x="3844" y="0"/>
              <a:ext cx="2303" cy="1151"/>
            </a:xfrm>
            <a:prstGeom prst="rect">
              <a:avLst/>
            </a:prstGeom>
            <a:solidFill>
              <a:schemeClr val="bg2"/>
            </a:solidFill>
            <a:ln w="19050">
              <a:solidFill>
                <a:srgbClr val="FFFF00"/>
              </a:solidFill>
              <a:miter lim="800000"/>
              <a:headEnd/>
              <a:tailEnd/>
            </a:ln>
          </p:spPr>
        </p:pic>
        <p:sp>
          <p:nvSpPr>
            <p:cNvPr id="77844" name="Text Box 9"/>
            <p:cNvSpPr txBox="1">
              <a:spLocks noChangeArrowheads="1"/>
            </p:cNvSpPr>
            <p:nvPr/>
          </p:nvSpPr>
          <p:spPr bwMode="auto">
            <a:xfrm>
              <a:off x="3840" y="1152"/>
              <a:ext cx="2304" cy="233"/>
            </a:xfrm>
            <a:prstGeom prst="rect">
              <a:avLst/>
            </a:prstGeom>
            <a:solidFill>
              <a:schemeClr val="bg1"/>
            </a:solidFill>
            <a:ln w="19050">
              <a:solidFill>
                <a:srgbClr val="FFFF00"/>
              </a:solidFill>
              <a:miter lim="800000"/>
              <a:headEnd/>
              <a:tailEnd/>
            </a:ln>
          </p:spPr>
          <p:txBody>
            <a:bodyPr>
              <a:spAutoFit/>
            </a:bodyPr>
            <a:lstStyle/>
            <a:p>
              <a:pPr algn="ctr">
                <a:spcBef>
                  <a:spcPct val="50000"/>
                </a:spcBef>
              </a:pPr>
              <a:r>
                <a:rPr lang="en-US" dirty="0">
                  <a:latin typeface="Calibri" pitchFamily="34" charset="0"/>
                  <a:cs typeface="Arial" charset="0"/>
                </a:rPr>
                <a:t>Digital zoom @ d1</a:t>
              </a:r>
            </a:p>
          </p:txBody>
        </p:sp>
      </p:grpSp>
      <p:sp>
        <p:nvSpPr>
          <p:cNvPr id="77829" name="Rectangle 10"/>
          <p:cNvSpPr>
            <a:spLocks noGrp="1" noChangeArrowheads="1"/>
          </p:cNvSpPr>
          <p:nvPr>
            <p:ph type="ctrTitle" idx="4294967295"/>
          </p:nvPr>
        </p:nvSpPr>
        <p:spPr>
          <a:xfrm>
            <a:off x="457200" y="304800"/>
            <a:ext cx="8458200" cy="838200"/>
          </a:xfrm>
          <a:prstGeom prst="rect">
            <a:avLst/>
          </a:prstGeom>
        </p:spPr>
        <p:txBody>
          <a:bodyPr/>
          <a:lstStyle/>
          <a:p>
            <a:pPr algn="l" eaLnBrk="1" hangingPunct="1"/>
            <a:r>
              <a:rPr lang="en-US" altLang="en-US" sz="2400" b="1" dirty="0" err="1" smtClean="0">
                <a:solidFill>
                  <a:srgbClr val="0899A3"/>
                </a:solidFill>
                <a:latin typeface="Arial" charset="0"/>
                <a:ea typeface="Arial" charset="0"/>
                <a:cs typeface="Arial" charset="0"/>
              </a:rPr>
              <a:t>IQeye</a:t>
            </a:r>
            <a:r>
              <a:rPr lang="en-US" altLang="en-US" sz="2400" b="1" dirty="0" smtClean="0">
                <a:solidFill>
                  <a:srgbClr val="0899A3"/>
                </a:solidFill>
                <a:latin typeface="Arial" charset="0"/>
                <a:ea typeface="Arial" charset="0"/>
                <a:cs typeface="Arial" charset="0"/>
              </a:rPr>
              <a:t> Digital PTZ</a:t>
            </a:r>
            <a:r>
              <a:rPr lang="en-US" sz="4000" dirty="0" smtClean="0">
                <a:latin typeface="+mn-lt"/>
              </a:rPr>
              <a:t>	</a:t>
            </a:r>
            <a:endParaRPr lang="nl-NL" sz="4000" dirty="0" smtClean="0">
              <a:latin typeface="+mn-lt"/>
            </a:endParaRPr>
          </a:p>
        </p:txBody>
      </p:sp>
      <p:grpSp>
        <p:nvGrpSpPr>
          <p:cNvPr id="4" name="Group 11"/>
          <p:cNvGrpSpPr>
            <a:grpSpLocks/>
          </p:cNvGrpSpPr>
          <p:nvPr/>
        </p:nvGrpSpPr>
        <p:grpSpPr bwMode="auto">
          <a:xfrm>
            <a:off x="4338637" y="3135312"/>
            <a:ext cx="3659188" cy="2198688"/>
            <a:chOff x="624" y="384"/>
            <a:chExt cx="2305" cy="1385"/>
          </a:xfrm>
        </p:grpSpPr>
        <p:pic>
          <p:nvPicPr>
            <p:cNvPr id="77841" name="Picture 12" descr="cathy 1 Mpix"/>
            <p:cNvPicPr>
              <a:picLocks noChangeAspect="1" noChangeArrowheads="1"/>
            </p:cNvPicPr>
            <p:nvPr/>
          </p:nvPicPr>
          <p:blipFill>
            <a:blip r:embed="rId5" cstate="print"/>
            <a:srcRect l="18086" t="68356" r="66031" b="21063"/>
            <a:stretch>
              <a:fillRect/>
            </a:stretch>
          </p:blipFill>
          <p:spPr bwMode="auto">
            <a:xfrm>
              <a:off x="624" y="384"/>
              <a:ext cx="2304" cy="1152"/>
            </a:xfrm>
            <a:prstGeom prst="rect">
              <a:avLst/>
            </a:prstGeom>
            <a:solidFill>
              <a:schemeClr val="accent2"/>
            </a:solidFill>
            <a:ln w="19050">
              <a:solidFill>
                <a:schemeClr val="accent2"/>
              </a:solidFill>
              <a:miter lim="800000"/>
              <a:headEnd/>
              <a:tailEnd/>
            </a:ln>
          </p:spPr>
        </p:pic>
        <p:sp>
          <p:nvSpPr>
            <p:cNvPr id="77842" name="Text Box 13"/>
            <p:cNvSpPr txBox="1">
              <a:spLocks noChangeArrowheads="1"/>
            </p:cNvSpPr>
            <p:nvPr/>
          </p:nvSpPr>
          <p:spPr bwMode="auto">
            <a:xfrm>
              <a:off x="625" y="1536"/>
              <a:ext cx="2304" cy="233"/>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dirty="0" err="1">
                  <a:latin typeface="Calibri" pitchFamily="34" charset="0"/>
                  <a:cs typeface="Arial" charset="0"/>
                </a:rPr>
                <a:t>IQeye</a:t>
              </a:r>
              <a:r>
                <a:rPr lang="en-US" dirty="0">
                  <a:latin typeface="Calibri" pitchFamily="34" charset="0"/>
                  <a:cs typeface="Arial" charset="0"/>
                </a:rPr>
                <a:t> Zoom @ </a:t>
              </a:r>
              <a:r>
                <a:rPr lang="en-US" dirty="0" err="1">
                  <a:latin typeface="Calibri" pitchFamily="34" charset="0"/>
                  <a:cs typeface="Arial" charset="0"/>
                </a:rPr>
                <a:t>hdtv</a:t>
              </a:r>
              <a:endParaRPr lang="en-US" dirty="0">
                <a:latin typeface="Calibri" pitchFamily="34" charset="0"/>
                <a:cs typeface="Arial" charset="0"/>
              </a:endParaRPr>
            </a:p>
          </p:txBody>
        </p:sp>
      </p:grpSp>
      <p:grpSp>
        <p:nvGrpSpPr>
          <p:cNvPr id="5" name="Group 14"/>
          <p:cNvGrpSpPr>
            <a:grpSpLocks/>
          </p:cNvGrpSpPr>
          <p:nvPr/>
        </p:nvGrpSpPr>
        <p:grpSpPr bwMode="auto">
          <a:xfrm>
            <a:off x="4338637" y="3135312"/>
            <a:ext cx="3657600" cy="2198688"/>
            <a:chOff x="3456" y="1584"/>
            <a:chExt cx="2304" cy="1385"/>
          </a:xfrm>
        </p:grpSpPr>
        <p:pic>
          <p:nvPicPr>
            <p:cNvPr id="77839" name="Picture 15" descr="cathy 2 Mpix"/>
            <p:cNvPicPr>
              <a:picLocks noChangeAspect="1" noChangeArrowheads="1"/>
            </p:cNvPicPr>
            <p:nvPr/>
          </p:nvPicPr>
          <p:blipFill>
            <a:blip r:embed="rId6" cstate="print"/>
            <a:srcRect l="16339" t="67126" r="67348" b="21982"/>
            <a:stretch>
              <a:fillRect/>
            </a:stretch>
          </p:blipFill>
          <p:spPr bwMode="auto">
            <a:xfrm>
              <a:off x="3458" y="1584"/>
              <a:ext cx="2302" cy="1152"/>
            </a:xfrm>
            <a:prstGeom prst="rect">
              <a:avLst/>
            </a:prstGeom>
            <a:solidFill>
              <a:srgbClr val="00FF00"/>
            </a:solidFill>
            <a:ln w="19050">
              <a:solidFill>
                <a:srgbClr val="00FF00"/>
              </a:solidFill>
              <a:miter lim="800000"/>
              <a:headEnd/>
              <a:tailEnd/>
            </a:ln>
          </p:spPr>
        </p:pic>
        <p:sp>
          <p:nvSpPr>
            <p:cNvPr id="77840" name="Text Box 16"/>
            <p:cNvSpPr txBox="1">
              <a:spLocks noChangeArrowheads="1"/>
            </p:cNvSpPr>
            <p:nvPr/>
          </p:nvSpPr>
          <p:spPr bwMode="auto">
            <a:xfrm>
              <a:off x="3456" y="2736"/>
              <a:ext cx="2304" cy="233"/>
            </a:xfrm>
            <a:prstGeom prst="rect">
              <a:avLst/>
            </a:prstGeom>
            <a:solidFill>
              <a:schemeClr val="bg1"/>
            </a:solidFill>
            <a:ln w="19050">
              <a:solidFill>
                <a:srgbClr val="00FF00"/>
              </a:solidFill>
              <a:miter lim="800000"/>
              <a:headEnd/>
              <a:tailEnd/>
            </a:ln>
          </p:spPr>
          <p:txBody>
            <a:bodyPr>
              <a:spAutoFit/>
            </a:bodyPr>
            <a:lstStyle/>
            <a:p>
              <a:pPr algn="ctr">
                <a:spcBef>
                  <a:spcPct val="50000"/>
                </a:spcBef>
              </a:pPr>
              <a:r>
                <a:rPr lang="en-US" dirty="0" err="1">
                  <a:latin typeface="Calibri" pitchFamily="34" charset="0"/>
                  <a:cs typeface="Arial" charset="0"/>
                </a:rPr>
                <a:t>IQeye</a:t>
              </a:r>
              <a:r>
                <a:rPr lang="en-US" dirty="0">
                  <a:latin typeface="Calibri" pitchFamily="34" charset="0"/>
                  <a:cs typeface="Arial" charset="0"/>
                </a:rPr>
                <a:t> Zoom @ 2 Megapixel</a:t>
              </a:r>
            </a:p>
          </p:txBody>
        </p:sp>
      </p:grpSp>
      <p:grpSp>
        <p:nvGrpSpPr>
          <p:cNvPr id="6" name="Group 17"/>
          <p:cNvGrpSpPr>
            <a:grpSpLocks/>
          </p:cNvGrpSpPr>
          <p:nvPr/>
        </p:nvGrpSpPr>
        <p:grpSpPr bwMode="auto">
          <a:xfrm>
            <a:off x="4338637" y="3135312"/>
            <a:ext cx="3657600" cy="2198688"/>
            <a:chOff x="816" y="2400"/>
            <a:chExt cx="2304" cy="1385"/>
          </a:xfrm>
        </p:grpSpPr>
        <p:pic>
          <p:nvPicPr>
            <p:cNvPr id="77837" name="Picture 18" descr="cathy3 Mpix"/>
            <p:cNvPicPr>
              <a:picLocks noChangeAspect="1" noChangeArrowheads="1"/>
            </p:cNvPicPr>
            <p:nvPr/>
          </p:nvPicPr>
          <p:blipFill>
            <a:blip r:embed="rId7" cstate="print"/>
            <a:srcRect l="18312" t="67433" r="69232" b="24268"/>
            <a:stretch>
              <a:fillRect/>
            </a:stretch>
          </p:blipFill>
          <p:spPr bwMode="auto">
            <a:xfrm>
              <a:off x="816" y="2400"/>
              <a:ext cx="2303" cy="1151"/>
            </a:xfrm>
            <a:prstGeom prst="rect">
              <a:avLst/>
            </a:prstGeom>
            <a:solidFill>
              <a:schemeClr val="bg2"/>
            </a:solidFill>
            <a:ln w="19050">
              <a:solidFill>
                <a:srgbClr val="FF0000"/>
              </a:solidFill>
              <a:miter lim="800000"/>
              <a:headEnd/>
              <a:tailEnd/>
            </a:ln>
          </p:spPr>
        </p:pic>
        <p:sp>
          <p:nvSpPr>
            <p:cNvPr id="77838" name="Text Box 19"/>
            <p:cNvSpPr txBox="1">
              <a:spLocks noChangeArrowheads="1"/>
            </p:cNvSpPr>
            <p:nvPr/>
          </p:nvSpPr>
          <p:spPr bwMode="auto">
            <a:xfrm>
              <a:off x="816" y="3552"/>
              <a:ext cx="2304" cy="233"/>
            </a:xfrm>
            <a:prstGeom prst="rect">
              <a:avLst/>
            </a:prstGeom>
            <a:solidFill>
              <a:schemeClr val="bg1"/>
            </a:solidFill>
            <a:ln w="19050">
              <a:solidFill>
                <a:srgbClr val="FF0000"/>
              </a:solidFill>
              <a:miter lim="800000"/>
              <a:headEnd/>
              <a:tailEnd/>
            </a:ln>
          </p:spPr>
          <p:txBody>
            <a:bodyPr>
              <a:spAutoFit/>
            </a:bodyPr>
            <a:lstStyle/>
            <a:p>
              <a:pPr algn="ctr">
                <a:spcBef>
                  <a:spcPct val="50000"/>
                </a:spcBef>
              </a:pPr>
              <a:r>
                <a:rPr lang="en-US" dirty="0" err="1">
                  <a:latin typeface="Calibri" pitchFamily="34" charset="0"/>
                  <a:cs typeface="Tahoma" pitchFamily="34" charset="0"/>
                </a:rPr>
                <a:t>IQeye</a:t>
              </a:r>
              <a:r>
                <a:rPr lang="en-US" dirty="0">
                  <a:latin typeface="Calibri" pitchFamily="34" charset="0"/>
                  <a:cs typeface="Tahoma" pitchFamily="34" charset="0"/>
                </a:rPr>
                <a:t> DPTZ 3.1 Megapixel</a:t>
              </a:r>
            </a:p>
          </p:txBody>
        </p:sp>
      </p:grpSp>
      <p:sp>
        <p:nvSpPr>
          <p:cNvPr id="77833" name="Line 20"/>
          <p:cNvSpPr>
            <a:spLocks noChangeShapeType="1"/>
          </p:cNvSpPr>
          <p:nvPr/>
        </p:nvSpPr>
        <p:spPr bwMode="auto">
          <a:xfrm>
            <a:off x="2586037" y="3657600"/>
            <a:ext cx="1676400" cy="0"/>
          </a:xfrm>
          <a:prstGeom prst="line">
            <a:avLst/>
          </a:prstGeom>
          <a:noFill/>
          <a:ln w="38100">
            <a:solidFill>
              <a:schemeClr val="bg1"/>
            </a:solidFill>
            <a:prstDash val="sysDot"/>
            <a:round/>
            <a:headEnd/>
            <a:tailEnd type="triangle" w="lg" len="lg"/>
          </a:ln>
        </p:spPr>
        <p:txBody>
          <a:bodyPr/>
          <a:lstStyle/>
          <a:p>
            <a:endParaRPr lang="en-US"/>
          </a:p>
        </p:txBody>
      </p:sp>
      <p:sp>
        <p:nvSpPr>
          <p:cNvPr id="77834" name="Rectangle 21"/>
          <p:cNvSpPr>
            <a:spLocks noChangeArrowheads="1"/>
          </p:cNvSpPr>
          <p:nvPr/>
        </p:nvSpPr>
        <p:spPr bwMode="auto">
          <a:xfrm>
            <a:off x="1900237" y="3200400"/>
            <a:ext cx="685800" cy="838200"/>
          </a:xfrm>
          <a:prstGeom prst="rect">
            <a:avLst/>
          </a:prstGeom>
          <a:noFill/>
          <a:ln w="9525">
            <a:solidFill>
              <a:schemeClr val="bg1"/>
            </a:solidFill>
            <a:miter lim="800000"/>
            <a:headEnd/>
            <a:tailEnd/>
          </a:ln>
        </p:spPr>
        <p:txBody>
          <a:bodyPr wrap="none" anchor="ctr"/>
          <a:lstStyle/>
          <a:p>
            <a:endParaRPr lang="en-US"/>
          </a:p>
        </p:txBody>
      </p:sp>
      <p:sp>
        <p:nvSpPr>
          <p:cNvPr id="77835" name="Text Box 22"/>
          <p:cNvSpPr txBox="1">
            <a:spLocks noChangeArrowheads="1"/>
          </p:cNvSpPr>
          <p:nvPr/>
        </p:nvSpPr>
        <p:spPr bwMode="auto">
          <a:xfrm>
            <a:off x="5715000" y="1676400"/>
            <a:ext cx="2514600" cy="366713"/>
          </a:xfrm>
          <a:prstGeom prst="rect">
            <a:avLst/>
          </a:prstGeom>
          <a:noFill/>
          <a:ln w="9525">
            <a:noFill/>
            <a:miter lim="800000"/>
            <a:headEnd/>
            <a:tailEnd/>
          </a:ln>
        </p:spPr>
        <p:txBody>
          <a:bodyPr>
            <a:spAutoFit/>
          </a:bodyPr>
          <a:lstStyle/>
          <a:p>
            <a:pPr>
              <a:spcBef>
                <a:spcPct val="50000"/>
              </a:spcBef>
            </a:pPr>
            <a:endParaRPr lang="en-US">
              <a:cs typeface="Arial" charset="0"/>
            </a:endParaRPr>
          </a:p>
        </p:txBody>
      </p:sp>
      <p:sp>
        <p:nvSpPr>
          <p:cNvPr id="77836" name="Text Box 23"/>
          <p:cNvSpPr txBox="1">
            <a:spLocks noChangeArrowheads="1"/>
          </p:cNvSpPr>
          <p:nvPr/>
        </p:nvSpPr>
        <p:spPr bwMode="auto">
          <a:xfrm>
            <a:off x="5486400" y="1752600"/>
            <a:ext cx="2514600" cy="646331"/>
          </a:xfrm>
          <a:prstGeom prst="rect">
            <a:avLst/>
          </a:prstGeom>
          <a:noFill/>
          <a:ln w="9525">
            <a:noFill/>
            <a:miter lim="800000"/>
            <a:headEnd/>
            <a:tailEnd/>
          </a:ln>
        </p:spPr>
        <p:txBody>
          <a:bodyPr wrap="square">
            <a:spAutoFit/>
          </a:bodyPr>
          <a:lstStyle/>
          <a:p>
            <a:pPr>
              <a:spcBef>
                <a:spcPct val="50000"/>
              </a:spcBef>
            </a:pPr>
            <a:r>
              <a:rPr lang="en-US" dirty="0">
                <a:solidFill>
                  <a:schemeClr val="tx1">
                    <a:lumMod val="65000"/>
                    <a:lumOff val="35000"/>
                  </a:schemeClr>
                </a:solidFill>
                <a:ea typeface="Arial" charset="0"/>
                <a:cs typeface="Arial" charset="0"/>
              </a:rPr>
              <a:t>How much zoom </a:t>
            </a:r>
            <a:r>
              <a:rPr lang="en-US" dirty="0" smtClean="0">
                <a:solidFill>
                  <a:schemeClr val="tx1">
                    <a:lumMod val="65000"/>
                    <a:lumOff val="35000"/>
                  </a:schemeClr>
                </a:solidFill>
                <a:ea typeface="Arial" charset="0"/>
                <a:cs typeface="Arial" charset="0"/>
              </a:rPr>
              <a:t>do </a:t>
            </a:r>
            <a:r>
              <a:rPr lang="en-US" dirty="0">
                <a:solidFill>
                  <a:schemeClr val="tx1">
                    <a:lumMod val="65000"/>
                    <a:lumOff val="35000"/>
                  </a:schemeClr>
                </a:solidFill>
                <a:ea typeface="Arial" charset="0"/>
                <a:cs typeface="Arial" charset="0"/>
              </a:rPr>
              <a:t>you need?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ppt_w</p:attrName>
                                        </p:attrNameLst>
                                      </p:cBhvr>
                                      <p:tavLst>
                                        <p:tav tm="0">
                                          <p:val>
                                            <p:strVal val="#ppt_w*0.70"/>
                                          </p:val>
                                        </p:tav>
                                        <p:tav tm="100000">
                                          <p:val>
                                            <p:strVal val="#ppt_w"/>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animEffect transition="in" filter="fad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457200" y="304800"/>
            <a:ext cx="8458200" cy="8382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CAMEO</a:t>
            </a:r>
          </a:p>
        </p:txBody>
      </p:sp>
      <p:pic>
        <p:nvPicPr>
          <p:cNvPr id="82946" name="Picture 3"/>
          <p:cNvPicPr>
            <a:picLocks noGrp="1" noChangeAspect="1" noChangeArrowheads="1"/>
          </p:cNvPicPr>
          <p:nvPr>
            <p:ph type="body" idx="4294967295"/>
          </p:nvPr>
        </p:nvPicPr>
        <p:blipFill>
          <a:blip r:embed="rId2" cstate="print"/>
          <a:srcRect/>
          <a:stretch>
            <a:fillRect/>
          </a:stretch>
        </p:blipFill>
        <p:spPr>
          <a:xfrm>
            <a:off x="914400" y="1143000"/>
            <a:ext cx="7543800" cy="4953000"/>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a:xfrm>
            <a:off x="457200" y="304800"/>
            <a:ext cx="8229600" cy="8382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Zoom in with IQ Video Quality</a:t>
            </a:r>
          </a:p>
        </p:txBody>
      </p:sp>
      <p:pic>
        <p:nvPicPr>
          <p:cNvPr id="110595" name="Picture 3" descr="palm500-1"/>
          <p:cNvPicPr>
            <a:picLocks noChangeAspect="1" noChangeArrowheads="1"/>
          </p:cNvPicPr>
          <p:nvPr/>
        </p:nvPicPr>
        <p:blipFill>
          <a:blip r:embed="rId2" cstate="print"/>
          <a:srcRect/>
          <a:stretch>
            <a:fillRect/>
          </a:stretch>
        </p:blipFill>
        <p:spPr bwMode="auto">
          <a:xfrm>
            <a:off x="2328863" y="1868488"/>
            <a:ext cx="4762500" cy="3571875"/>
          </a:xfrm>
          <a:prstGeom prst="rect">
            <a:avLst/>
          </a:prstGeom>
          <a:noFill/>
          <a:ln w="9525">
            <a:noFill/>
            <a:miter lim="800000"/>
            <a:headEnd/>
            <a:tailEnd/>
          </a:ln>
        </p:spPr>
      </p:pic>
      <p:pic>
        <p:nvPicPr>
          <p:cNvPr id="110596" name="Picture 4" descr="palm500-2"/>
          <p:cNvPicPr>
            <a:picLocks noChangeAspect="1" noChangeArrowheads="1"/>
          </p:cNvPicPr>
          <p:nvPr/>
        </p:nvPicPr>
        <p:blipFill>
          <a:blip r:embed="rId3" cstate="print"/>
          <a:srcRect/>
          <a:stretch>
            <a:fillRect/>
          </a:stretch>
        </p:blipFill>
        <p:spPr bwMode="auto">
          <a:xfrm>
            <a:off x="2328863" y="1868488"/>
            <a:ext cx="4762500" cy="3571875"/>
          </a:xfrm>
          <a:prstGeom prst="rect">
            <a:avLst/>
          </a:prstGeom>
          <a:noFill/>
          <a:ln w="9525">
            <a:noFill/>
            <a:miter lim="800000"/>
            <a:headEnd/>
            <a:tailEnd/>
          </a:ln>
        </p:spPr>
      </p:pic>
      <p:pic>
        <p:nvPicPr>
          <p:cNvPr id="110597" name="Picture 5" descr="palm500-3"/>
          <p:cNvPicPr>
            <a:picLocks noChangeAspect="1" noChangeArrowheads="1"/>
          </p:cNvPicPr>
          <p:nvPr/>
        </p:nvPicPr>
        <p:blipFill>
          <a:blip r:embed="rId4" cstate="print"/>
          <a:srcRect/>
          <a:stretch>
            <a:fillRect/>
          </a:stretch>
        </p:blipFill>
        <p:spPr bwMode="auto">
          <a:xfrm>
            <a:off x="2328863" y="1868488"/>
            <a:ext cx="4762500" cy="3571875"/>
          </a:xfrm>
          <a:prstGeom prst="rect">
            <a:avLst/>
          </a:prstGeom>
          <a:noFill/>
          <a:ln w="9525">
            <a:noFill/>
            <a:miter lim="800000"/>
            <a:headEnd/>
            <a:tailEnd/>
          </a:ln>
        </p:spPr>
      </p:pic>
      <p:pic>
        <p:nvPicPr>
          <p:cNvPr id="110598" name="Picture 6" descr="palm500-4"/>
          <p:cNvPicPr>
            <a:picLocks noChangeAspect="1" noChangeArrowheads="1"/>
          </p:cNvPicPr>
          <p:nvPr/>
        </p:nvPicPr>
        <p:blipFill>
          <a:blip r:embed="rId5" cstate="print"/>
          <a:srcRect/>
          <a:stretch>
            <a:fillRect/>
          </a:stretch>
        </p:blipFill>
        <p:spPr bwMode="auto">
          <a:xfrm>
            <a:off x="2328863" y="1868488"/>
            <a:ext cx="4762500" cy="3571875"/>
          </a:xfrm>
          <a:prstGeom prst="rect">
            <a:avLst/>
          </a:prstGeom>
          <a:noFill/>
          <a:ln w="9525">
            <a:noFill/>
            <a:miter lim="800000"/>
            <a:headEnd/>
            <a:tailEnd/>
          </a:ln>
        </p:spPr>
      </p:pic>
      <p:pic>
        <p:nvPicPr>
          <p:cNvPr id="110599" name="Picture 7" descr="palm500-5"/>
          <p:cNvPicPr>
            <a:picLocks noChangeAspect="1" noChangeArrowheads="1"/>
          </p:cNvPicPr>
          <p:nvPr/>
        </p:nvPicPr>
        <p:blipFill>
          <a:blip r:embed="rId6" cstate="print"/>
          <a:srcRect/>
          <a:stretch>
            <a:fillRect/>
          </a:stretch>
        </p:blipFill>
        <p:spPr bwMode="auto">
          <a:xfrm>
            <a:off x="2328863" y="1868488"/>
            <a:ext cx="4762500" cy="3571875"/>
          </a:xfrm>
          <a:prstGeom prst="rect">
            <a:avLst/>
          </a:prstGeom>
          <a:noFill/>
          <a:ln w="9525">
            <a:noFill/>
            <a:miter lim="800000"/>
            <a:headEnd/>
            <a:tailEnd/>
          </a:ln>
        </p:spPr>
      </p:pic>
      <p:pic>
        <p:nvPicPr>
          <p:cNvPr id="110600" name="Picture 8" descr="palm500-6"/>
          <p:cNvPicPr>
            <a:picLocks noChangeAspect="1" noChangeArrowheads="1"/>
          </p:cNvPicPr>
          <p:nvPr/>
        </p:nvPicPr>
        <p:blipFill>
          <a:blip r:embed="rId7" cstate="print"/>
          <a:srcRect/>
          <a:stretch>
            <a:fillRect/>
          </a:stretch>
        </p:blipFill>
        <p:spPr bwMode="auto">
          <a:xfrm>
            <a:off x="2328863" y="1828800"/>
            <a:ext cx="4790872" cy="360273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83464"/>
            <a:ext cx="5715000" cy="685800"/>
          </a:xfrm>
          <a:prstGeom prst="rect">
            <a:avLst/>
          </a:prstGeom>
          <a:noFill/>
          <a:ln w="9525">
            <a:noFill/>
            <a:miter lim="800000"/>
            <a:headEnd/>
            <a:tailEnd/>
          </a:ln>
        </p:spPr>
        <p:txBody>
          <a:bodyPr anchor="ctr"/>
          <a:lstStyle/>
          <a:p>
            <a:pPr>
              <a:defRPr/>
            </a:pPr>
            <a:r>
              <a:rPr lang="en-US" altLang="en-US" sz="2400" b="1" dirty="0">
                <a:solidFill>
                  <a:srgbClr val="0899A3"/>
                </a:solidFill>
                <a:ea typeface="Arial" charset="0"/>
                <a:cs typeface="Arial" charset="0"/>
              </a:rPr>
              <a:t>Corporate Overview</a:t>
            </a:r>
          </a:p>
        </p:txBody>
      </p:sp>
      <p:sp>
        <p:nvSpPr>
          <p:cNvPr id="3" name="Rectangle 3"/>
          <p:cNvSpPr txBox="1">
            <a:spLocks noChangeArrowheads="1"/>
          </p:cNvSpPr>
          <p:nvPr/>
        </p:nvSpPr>
        <p:spPr bwMode="auto">
          <a:xfrm>
            <a:off x="457200" y="1050925"/>
            <a:ext cx="8305800" cy="3657600"/>
          </a:xfrm>
          <a:prstGeom prst="rect">
            <a:avLst/>
          </a:prstGeom>
          <a:noFill/>
          <a:ln w="9525">
            <a:noFill/>
            <a:miter lim="800000"/>
            <a:headEnd/>
            <a:tailEnd/>
          </a:ln>
        </p:spPr>
        <p:txBody>
          <a:bodyPr/>
          <a:lstStyle/>
          <a:p>
            <a:pPr marL="342900" indent="-342900">
              <a:lnSpc>
                <a:spcPct val="150000"/>
              </a:lnSpc>
              <a:spcBef>
                <a:spcPct val="20000"/>
              </a:spcBef>
              <a:buClr>
                <a:srgbClr val="0798A3"/>
              </a:buClr>
              <a:buFont typeface="Arial" pitchFamily="34" charset="0"/>
              <a:buChar char="˃"/>
              <a:defRPr/>
            </a:pPr>
            <a:r>
              <a:rPr lang="en-US" altLang="en-US" sz="1600" dirty="0">
                <a:solidFill>
                  <a:srgbClr val="0899A3"/>
                </a:solidFill>
                <a:latin typeface="Arial"/>
                <a:cs typeface="Arial"/>
              </a:rPr>
              <a:t> </a:t>
            </a:r>
            <a:r>
              <a:rPr lang="en-US" altLang="en-US" sz="1600" dirty="0" smtClean="0">
                <a:solidFill>
                  <a:schemeClr val="bg1">
                    <a:lumMod val="50000"/>
                  </a:schemeClr>
                </a:solidFill>
                <a:latin typeface="Arial"/>
                <a:cs typeface="Arial"/>
              </a:rPr>
              <a:t>Incorporated in 1998 – Privately Held</a:t>
            </a:r>
          </a:p>
          <a:p>
            <a:pPr marL="342900" indent="-342900">
              <a:lnSpc>
                <a:spcPct val="150000"/>
              </a:lnSpc>
              <a:spcBef>
                <a:spcPct val="20000"/>
              </a:spcBef>
              <a:buClr>
                <a:srgbClr val="0798A3"/>
              </a:buClr>
              <a:buFont typeface="Arial" pitchFamily="34" charset="0"/>
              <a:buChar char="˃"/>
              <a:defRPr/>
            </a:pPr>
            <a:r>
              <a:rPr lang="en-US" altLang="en-US" sz="1600" dirty="0">
                <a:solidFill>
                  <a:srgbClr val="0899A3"/>
                </a:solidFill>
                <a:latin typeface="Arial"/>
                <a:cs typeface="Arial"/>
              </a:rPr>
              <a:t> </a:t>
            </a:r>
            <a:r>
              <a:rPr lang="en-US" altLang="en-US" sz="1600" dirty="0" smtClean="0">
                <a:solidFill>
                  <a:schemeClr val="bg1">
                    <a:lumMod val="50000"/>
                  </a:schemeClr>
                </a:solidFill>
                <a:latin typeface="Arial"/>
                <a:cs typeface="Arial"/>
              </a:rPr>
              <a:t>Headquartered in San Juan Capistrano, CA</a:t>
            </a:r>
          </a:p>
          <a:p>
            <a:pPr marL="800100" lvl="1" indent="-342900">
              <a:lnSpc>
                <a:spcPct val="150000"/>
              </a:lnSpc>
              <a:spcBef>
                <a:spcPct val="20000"/>
              </a:spcBef>
              <a:buClr>
                <a:schemeClr val="tx1">
                  <a:lumMod val="50000"/>
                  <a:lumOff val="50000"/>
                </a:schemeClr>
              </a:buClr>
              <a:buFont typeface="Arial" pitchFamily="34" charset="0"/>
              <a:buChar char="̶"/>
              <a:defRPr/>
            </a:pPr>
            <a:r>
              <a:rPr lang="en-US" altLang="en-US" sz="1400" dirty="0" smtClean="0">
                <a:solidFill>
                  <a:schemeClr val="bg1">
                    <a:lumMod val="50000"/>
                  </a:schemeClr>
                </a:solidFill>
                <a:latin typeface="Arial"/>
                <a:cs typeface="Arial"/>
              </a:rPr>
              <a:t>Engineering, Design, Test Labs, Product Testing, Quality Assurance, Operations</a:t>
            </a:r>
          </a:p>
          <a:p>
            <a:pPr marL="800100" lvl="1" indent="-342900">
              <a:lnSpc>
                <a:spcPct val="150000"/>
              </a:lnSpc>
              <a:spcBef>
                <a:spcPct val="20000"/>
              </a:spcBef>
              <a:buClr>
                <a:schemeClr val="tx1">
                  <a:lumMod val="50000"/>
                  <a:lumOff val="50000"/>
                </a:schemeClr>
              </a:buClr>
              <a:buFont typeface="Arial" pitchFamily="34" charset="0"/>
              <a:buChar char="̶"/>
              <a:defRPr/>
            </a:pPr>
            <a:r>
              <a:rPr lang="en-US" altLang="en-US" sz="1400" dirty="0" smtClean="0">
                <a:solidFill>
                  <a:schemeClr val="bg1">
                    <a:lumMod val="50000"/>
                  </a:schemeClr>
                </a:solidFill>
                <a:latin typeface="Arial"/>
                <a:cs typeface="Arial"/>
              </a:rPr>
              <a:t>Inside Sales, Tech Support, Customer Service, Marketing, HR, Shipping and Finance </a:t>
            </a:r>
          </a:p>
          <a:p>
            <a:pPr marL="342900" indent="-342900">
              <a:lnSpc>
                <a:spcPct val="150000"/>
              </a:lnSpc>
              <a:spcBef>
                <a:spcPct val="20000"/>
              </a:spcBef>
              <a:buClr>
                <a:srgbClr val="0798A3"/>
              </a:buClr>
              <a:buFont typeface="Arial" pitchFamily="34" charset="0"/>
              <a:buChar char="˃"/>
              <a:defRPr/>
            </a:pPr>
            <a:r>
              <a:rPr lang="nl-NL" altLang="en-US" sz="1600" dirty="0" smtClean="0">
                <a:solidFill>
                  <a:schemeClr val="bg1">
                    <a:lumMod val="50000"/>
                  </a:schemeClr>
                </a:solidFill>
                <a:latin typeface="Arial"/>
                <a:cs typeface="Arial"/>
              </a:rPr>
              <a:t> EMEA Office in Amsterdam,</a:t>
            </a:r>
            <a:r>
              <a:rPr lang="en-US" altLang="en-US" sz="1600" dirty="0" smtClean="0">
                <a:solidFill>
                  <a:schemeClr val="bg1">
                    <a:lumMod val="50000"/>
                  </a:schemeClr>
                </a:solidFill>
                <a:latin typeface="Arial"/>
                <a:cs typeface="Arial"/>
              </a:rPr>
              <a:t> The </a:t>
            </a:r>
            <a:r>
              <a:rPr lang="nl-NL" altLang="en-US" sz="1600" dirty="0" smtClean="0">
                <a:solidFill>
                  <a:schemeClr val="bg1">
                    <a:lumMod val="50000"/>
                  </a:schemeClr>
                </a:solidFill>
                <a:latin typeface="Arial"/>
                <a:cs typeface="Arial"/>
              </a:rPr>
              <a:t>Netherlands</a:t>
            </a:r>
          </a:p>
          <a:p>
            <a:pPr marL="800100" lvl="1" indent="-342900">
              <a:lnSpc>
                <a:spcPct val="150000"/>
              </a:lnSpc>
              <a:spcBef>
                <a:spcPct val="20000"/>
              </a:spcBef>
              <a:buClr>
                <a:schemeClr val="tx1">
                  <a:lumMod val="50000"/>
                  <a:lumOff val="50000"/>
                </a:schemeClr>
              </a:buClr>
              <a:buFont typeface="Arial" pitchFamily="34" charset="0"/>
              <a:buChar char="̶"/>
              <a:defRPr/>
            </a:pPr>
            <a:r>
              <a:rPr lang="en-US" altLang="en-US" sz="1400" dirty="0" smtClean="0">
                <a:solidFill>
                  <a:schemeClr val="bg1">
                    <a:lumMod val="50000"/>
                  </a:schemeClr>
                </a:solidFill>
                <a:latin typeface="Arial"/>
                <a:cs typeface="Arial"/>
              </a:rPr>
              <a:t>Inside Sales, Tech Support, and Customer Service</a:t>
            </a:r>
            <a:endParaRPr lang="en-US" altLang="en-US" sz="1600" dirty="0" smtClean="0">
              <a:solidFill>
                <a:schemeClr val="bg1">
                  <a:lumMod val="50000"/>
                </a:schemeClr>
              </a:solidFill>
              <a:latin typeface="Arial"/>
              <a:cs typeface="Arial"/>
            </a:endParaRP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Manufacturing in South East Asia</a:t>
            </a:r>
          </a:p>
          <a:p>
            <a:pPr marL="342900" indent="-342900">
              <a:lnSpc>
                <a:spcPct val="150000"/>
              </a:lnSpc>
              <a:spcBef>
                <a:spcPct val="20000"/>
              </a:spcBef>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IQ705 Jewelry sho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21859" name="Picture 3"/>
          <p:cNvPicPr>
            <a:picLocks noChangeAspect="1" noChangeArrowheads="1"/>
          </p:cNvPicPr>
          <p:nvPr/>
        </p:nvPicPr>
        <p:blipFill>
          <a:blip r:embed="rId4" cstate="print"/>
          <a:srcRect/>
          <a:stretch>
            <a:fillRect/>
          </a:stretch>
        </p:blipFill>
        <p:spPr bwMode="auto">
          <a:xfrm>
            <a:off x="609600" y="4724400"/>
            <a:ext cx="2362200" cy="1377950"/>
          </a:xfrm>
          <a:prstGeom prst="rect">
            <a:avLst/>
          </a:prstGeom>
          <a:noFill/>
          <a:ln w="28575">
            <a:solidFill>
              <a:schemeClr val="bg1"/>
            </a:solidFill>
            <a:miter lim="800000"/>
            <a:headEnd/>
            <a:tailEnd/>
          </a:ln>
        </p:spPr>
      </p:pic>
      <p:pic>
        <p:nvPicPr>
          <p:cNvPr id="121860" name="Picture 4"/>
          <p:cNvPicPr>
            <a:picLocks noChangeAspect="1" noChangeArrowheads="1"/>
          </p:cNvPicPr>
          <p:nvPr/>
        </p:nvPicPr>
        <p:blipFill>
          <a:blip r:embed="rId5" cstate="print"/>
          <a:srcRect/>
          <a:stretch>
            <a:fillRect/>
          </a:stretch>
        </p:blipFill>
        <p:spPr bwMode="auto">
          <a:xfrm>
            <a:off x="6019800" y="4800600"/>
            <a:ext cx="1762125" cy="1131888"/>
          </a:xfrm>
          <a:prstGeom prst="rect">
            <a:avLst/>
          </a:prstGeom>
          <a:noFill/>
          <a:ln w="28575">
            <a:solidFill>
              <a:schemeClr val="bg1"/>
            </a:solidFill>
            <a:miter lim="800000"/>
            <a:headEnd/>
            <a:tailEnd/>
          </a:ln>
        </p:spPr>
      </p:pic>
      <p:pic>
        <p:nvPicPr>
          <p:cNvPr id="121861" name="Picture 5"/>
          <p:cNvPicPr>
            <a:picLocks noChangeAspect="1" noChangeArrowheads="1"/>
          </p:cNvPicPr>
          <p:nvPr/>
        </p:nvPicPr>
        <p:blipFill>
          <a:blip r:embed="rId6" cstate="print"/>
          <a:srcRect/>
          <a:stretch>
            <a:fillRect/>
          </a:stretch>
        </p:blipFill>
        <p:spPr bwMode="auto">
          <a:xfrm>
            <a:off x="3733800" y="4495800"/>
            <a:ext cx="1584325" cy="1600200"/>
          </a:xfrm>
          <a:prstGeom prst="rect">
            <a:avLst/>
          </a:prstGeom>
          <a:noFill/>
          <a:ln w="28575">
            <a:solidFill>
              <a:schemeClr val="bg1"/>
            </a:solidFill>
            <a:miter lim="800000"/>
            <a:headEnd/>
            <a:tailEnd/>
          </a:ln>
        </p:spPr>
      </p:pic>
      <p:sp>
        <p:nvSpPr>
          <p:cNvPr id="121862" name="Line 6"/>
          <p:cNvSpPr>
            <a:spLocks noChangeShapeType="1"/>
          </p:cNvSpPr>
          <p:nvPr/>
        </p:nvSpPr>
        <p:spPr bwMode="auto">
          <a:xfrm flipH="1" flipV="1">
            <a:off x="609600" y="838200"/>
            <a:ext cx="838200" cy="3810000"/>
          </a:xfrm>
          <a:prstGeom prst="line">
            <a:avLst/>
          </a:prstGeom>
          <a:noFill/>
          <a:ln w="19050">
            <a:solidFill>
              <a:srgbClr val="FFFF00"/>
            </a:solidFill>
            <a:round/>
            <a:headEnd/>
            <a:tailEnd type="triangle" w="med" len="med"/>
          </a:ln>
        </p:spPr>
        <p:txBody>
          <a:bodyPr/>
          <a:lstStyle/>
          <a:p>
            <a:endParaRPr lang="en-US"/>
          </a:p>
        </p:txBody>
      </p:sp>
      <p:sp>
        <p:nvSpPr>
          <p:cNvPr id="121863" name="Line 7"/>
          <p:cNvSpPr>
            <a:spLocks noChangeShapeType="1"/>
          </p:cNvSpPr>
          <p:nvPr/>
        </p:nvSpPr>
        <p:spPr bwMode="auto">
          <a:xfrm flipH="1" flipV="1">
            <a:off x="1905000" y="533400"/>
            <a:ext cx="2362200" cy="3886200"/>
          </a:xfrm>
          <a:prstGeom prst="line">
            <a:avLst/>
          </a:prstGeom>
          <a:noFill/>
          <a:ln w="19050">
            <a:solidFill>
              <a:srgbClr val="FFFF00"/>
            </a:solidFill>
            <a:round/>
            <a:headEnd/>
            <a:tailEnd type="triangle" w="med" len="med"/>
          </a:ln>
        </p:spPr>
        <p:txBody>
          <a:bodyPr/>
          <a:lstStyle/>
          <a:p>
            <a:endParaRPr lang="en-US"/>
          </a:p>
        </p:txBody>
      </p:sp>
      <p:sp>
        <p:nvSpPr>
          <p:cNvPr id="121864" name="Line 8"/>
          <p:cNvSpPr>
            <a:spLocks noChangeShapeType="1"/>
          </p:cNvSpPr>
          <p:nvPr/>
        </p:nvSpPr>
        <p:spPr bwMode="auto">
          <a:xfrm flipV="1">
            <a:off x="6629400" y="609600"/>
            <a:ext cx="1524000" cy="4191000"/>
          </a:xfrm>
          <a:prstGeom prst="line">
            <a:avLst/>
          </a:prstGeom>
          <a:noFill/>
          <a:ln w="19050">
            <a:solidFill>
              <a:srgbClr val="FFFF00"/>
            </a:solidFill>
            <a:round/>
            <a:headEnd/>
            <a:tailEnd type="triangle" w="med" len="med"/>
          </a:ln>
        </p:spPr>
        <p:txBody>
          <a:bodyPr/>
          <a:lstStyle/>
          <a:p>
            <a:endParaRPr lang="en-US"/>
          </a:p>
        </p:txBody>
      </p:sp>
      <p:sp>
        <p:nvSpPr>
          <p:cNvPr id="121866" name="Rectangle 10"/>
          <p:cNvSpPr>
            <a:spLocks noChangeArrowheads="1"/>
          </p:cNvSpPr>
          <p:nvPr/>
        </p:nvSpPr>
        <p:spPr bwMode="auto">
          <a:xfrm>
            <a:off x="0" y="6338887"/>
            <a:ext cx="9144000" cy="461665"/>
          </a:xfrm>
          <a:prstGeom prst="rect">
            <a:avLst/>
          </a:prstGeom>
          <a:solidFill>
            <a:schemeClr val="accent1">
              <a:lumMod val="10000"/>
            </a:schemeClr>
          </a:solidFill>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en-US" altLang="en-US" sz="2400" b="1" dirty="0">
                <a:solidFill>
                  <a:schemeClr val="bg1"/>
                </a:solidFill>
                <a:cs typeface="Arial" charset="0"/>
              </a:rPr>
              <a:t>Megapixel Resolution = Replace Mechanical PTZ</a:t>
            </a:r>
            <a:endParaRPr lang="en-US" sz="2400" b="1" dirty="0">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1866"/>
                                        </p:tgtEl>
                                        <p:attrNameLst>
                                          <p:attrName>style.visibility</p:attrName>
                                        </p:attrNameLst>
                                      </p:cBhvr>
                                      <p:to>
                                        <p:strVal val="hidden"/>
                                      </p:to>
                                    </p:set>
                                  </p:childTnLst>
                                </p:cTn>
                              </p:par>
                              <p:par>
                                <p:cTn id="7" presetID="8" presetClass="entr" presetSubtype="16" fill="hold" nodeType="withEffect">
                                  <p:stCondLst>
                                    <p:cond delay="0"/>
                                  </p:stCondLst>
                                  <p:childTnLst>
                                    <p:set>
                                      <p:cBhvr>
                                        <p:cTn id="8" dur="1" fill="hold">
                                          <p:stCondLst>
                                            <p:cond delay="0"/>
                                          </p:stCondLst>
                                        </p:cTn>
                                        <p:tgtEl>
                                          <p:spTgt spid="121858"/>
                                        </p:tgtEl>
                                        <p:attrNameLst>
                                          <p:attrName>style.visibility</p:attrName>
                                        </p:attrNameLst>
                                      </p:cBhvr>
                                      <p:to>
                                        <p:strVal val="visible"/>
                                      </p:to>
                                    </p:set>
                                    <p:animEffect transition="in" filter="diamond(in)">
                                      <p:cBhvr>
                                        <p:cTn id="9" dur="2000"/>
                                        <p:tgtEl>
                                          <p:spTgt spid="1218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5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186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186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186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186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animBg="1"/>
      <p:bldP spid="121863" grpId="0" animBg="1"/>
      <p:bldP spid="121864" grpId="0" animBg="1"/>
      <p:bldP spid="1218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subTitle" idx="4294967295"/>
          </p:nvPr>
        </p:nvSpPr>
        <p:spPr>
          <a:xfrm>
            <a:off x="457200" y="304800"/>
            <a:ext cx="8458200" cy="838200"/>
          </a:xfrm>
          <a:prstGeom prst="rect">
            <a:avLst/>
          </a:prstGeom>
        </p:spPr>
        <p:txBody>
          <a:bodyPr/>
          <a:lstStyle/>
          <a:p>
            <a:pPr marL="0" indent="0" eaLnBrk="1" hangingPunct="1">
              <a:spcBef>
                <a:spcPct val="0"/>
              </a:spcBef>
              <a:buFontTx/>
              <a:buNone/>
            </a:pPr>
            <a:r>
              <a:rPr lang="nl-NL" altLang="en-US" sz="2400" b="1" dirty="0" smtClean="0">
                <a:solidFill>
                  <a:srgbClr val="0899A3"/>
                </a:solidFill>
                <a:latin typeface="Arial" charset="0"/>
                <a:ea typeface="Arial" charset="0"/>
                <a:cs typeface="Arial" charset="0"/>
              </a:rPr>
              <a:t>The Megapixel Myths... too much storage</a:t>
            </a:r>
          </a:p>
        </p:txBody>
      </p:sp>
      <p:pic>
        <p:nvPicPr>
          <p:cNvPr id="102402" name="Picture 3" descr="parking_703"/>
          <p:cNvPicPr>
            <a:picLocks noChangeAspect="1" noChangeArrowheads="1"/>
          </p:cNvPicPr>
          <p:nvPr/>
        </p:nvPicPr>
        <p:blipFill>
          <a:blip r:embed="rId3" cstate="print"/>
          <a:srcRect/>
          <a:stretch>
            <a:fillRect/>
          </a:stretch>
        </p:blipFill>
        <p:spPr bwMode="auto">
          <a:xfrm>
            <a:off x="2438400" y="1219200"/>
            <a:ext cx="4876800" cy="3657600"/>
          </a:xfrm>
          <a:prstGeom prst="rect">
            <a:avLst/>
          </a:prstGeom>
          <a:noFill/>
          <a:ln w="9525">
            <a:noFill/>
            <a:miter lim="800000"/>
            <a:headEnd/>
            <a:tailEnd/>
          </a:ln>
        </p:spPr>
      </p:pic>
      <p:graphicFrame>
        <p:nvGraphicFramePr>
          <p:cNvPr id="96260" name="Group 4"/>
          <p:cNvGraphicFramePr>
            <a:graphicFrameLocks noGrp="1"/>
          </p:cNvGraphicFramePr>
          <p:nvPr/>
        </p:nvGraphicFramePr>
        <p:xfrm>
          <a:off x="2438400" y="1219200"/>
          <a:ext cx="4876800" cy="3657600"/>
        </p:xfrm>
        <a:graphic>
          <a:graphicData uri="http://schemas.openxmlformats.org/drawingml/2006/table">
            <a:tbl>
              <a:tblPr/>
              <a:tblGrid>
                <a:gridCol w="2438400"/>
                <a:gridCol w="2438400"/>
              </a:tblGrid>
              <a:tr h="182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82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02414" name="Text Box 15"/>
          <p:cNvSpPr txBox="1">
            <a:spLocks noChangeArrowheads="1"/>
          </p:cNvSpPr>
          <p:nvPr/>
        </p:nvSpPr>
        <p:spPr bwMode="auto">
          <a:xfrm>
            <a:off x="4876800" y="1219200"/>
            <a:ext cx="914400" cy="442913"/>
          </a:xfrm>
          <a:prstGeom prst="rect">
            <a:avLst/>
          </a:prstGeom>
          <a:noFill/>
          <a:ln w="9525" algn="ctr">
            <a:noFill/>
            <a:miter lim="800000"/>
            <a:headEnd/>
            <a:tailEnd/>
          </a:ln>
        </p:spPr>
        <p:txBody>
          <a:bodyPr>
            <a:spAutoFit/>
          </a:bodyPr>
          <a:lstStyle/>
          <a:p>
            <a:pPr marL="342900" indent="-342900">
              <a:spcBef>
                <a:spcPct val="50000"/>
              </a:spcBef>
            </a:pPr>
            <a:r>
              <a:rPr lang="nl-NL" sz="2300" dirty="0">
                <a:solidFill>
                  <a:srgbClr val="00FF00"/>
                </a:solidFill>
                <a:cs typeface="Arial" charset="0"/>
              </a:rPr>
              <a:t>40KB</a:t>
            </a:r>
          </a:p>
        </p:txBody>
      </p:sp>
      <p:sp>
        <p:nvSpPr>
          <p:cNvPr id="102415" name="Text Box 16"/>
          <p:cNvSpPr txBox="1">
            <a:spLocks noChangeArrowheads="1"/>
          </p:cNvSpPr>
          <p:nvPr/>
        </p:nvSpPr>
        <p:spPr bwMode="auto">
          <a:xfrm>
            <a:off x="2438400" y="4419600"/>
            <a:ext cx="914400" cy="442913"/>
          </a:xfrm>
          <a:prstGeom prst="rect">
            <a:avLst/>
          </a:prstGeom>
          <a:noFill/>
          <a:ln w="9525" algn="ctr">
            <a:noFill/>
            <a:miter lim="800000"/>
            <a:headEnd/>
            <a:tailEnd/>
          </a:ln>
        </p:spPr>
        <p:txBody>
          <a:bodyPr>
            <a:spAutoFit/>
          </a:bodyPr>
          <a:lstStyle/>
          <a:p>
            <a:pPr marL="342900" indent="-342900">
              <a:spcBef>
                <a:spcPct val="50000"/>
              </a:spcBef>
            </a:pPr>
            <a:r>
              <a:rPr lang="nl-NL" sz="2300">
                <a:solidFill>
                  <a:srgbClr val="00FF00"/>
                </a:solidFill>
                <a:cs typeface="Arial" charset="0"/>
              </a:rPr>
              <a:t>57KB</a:t>
            </a:r>
          </a:p>
        </p:txBody>
      </p:sp>
      <p:sp>
        <p:nvSpPr>
          <p:cNvPr id="102416" name="Text Box 17"/>
          <p:cNvSpPr txBox="1">
            <a:spLocks noChangeArrowheads="1"/>
          </p:cNvSpPr>
          <p:nvPr/>
        </p:nvSpPr>
        <p:spPr bwMode="auto">
          <a:xfrm>
            <a:off x="4876800" y="4419600"/>
            <a:ext cx="914400" cy="442913"/>
          </a:xfrm>
          <a:prstGeom prst="rect">
            <a:avLst/>
          </a:prstGeom>
          <a:noFill/>
          <a:ln w="9525" algn="ctr">
            <a:noFill/>
            <a:miter lim="800000"/>
            <a:headEnd/>
            <a:tailEnd/>
          </a:ln>
        </p:spPr>
        <p:txBody>
          <a:bodyPr>
            <a:spAutoFit/>
          </a:bodyPr>
          <a:lstStyle/>
          <a:p>
            <a:pPr marL="342900" indent="-342900">
              <a:spcBef>
                <a:spcPct val="50000"/>
              </a:spcBef>
            </a:pPr>
            <a:r>
              <a:rPr lang="nl-NL" sz="2300">
                <a:solidFill>
                  <a:srgbClr val="00FF00"/>
                </a:solidFill>
                <a:cs typeface="Arial" charset="0"/>
              </a:rPr>
              <a:t>36KB</a:t>
            </a:r>
          </a:p>
        </p:txBody>
      </p:sp>
      <p:sp>
        <p:nvSpPr>
          <p:cNvPr id="102417" name="Text Box 18"/>
          <p:cNvSpPr txBox="1">
            <a:spLocks noChangeArrowheads="1"/>
          </p:cNvSpPr>
          <p:nvPr/>
        </p:nvSpPr>
        <p:spPr bwMode="auto">
          <a:xfrm>
            <a:off x="2438400" y="1219200"/>
            <a:ext cx="914400" cy="442913"/>
          </a:xfrm>
          <a:prstGeom prst="rect">
            <a:avLst/>
          </a:prstGeom>
          <a:noFill/>
          <a:ln w="9525" algn="ctr">
            <a:noFill/>
            <a:miter lim="800000"/>
            <a:headEnd/>
            <a:tailEnd/>
          </a:ln>
        </p:spPr>
        <p:txBody>
          <a:bodyPr>
            <a:spAutoFit/>
          </a:bodyPr>
          <a:lstStyle/>
          <a:p>
            <a:pPr marL="342900" indent="-342900">
              <a:spcBef>
                <a:spcPct val="50000"/>
              </a:spcBef>
            </a:pPr>
            <a:r>
              <a:rPr lang="nl-NL" sz="2300">
                <a:solidFill>
                  <a:srgbClr val="00FF00"/>
                </a:solidFill>
                <a:cs typeface="Arial" charset="0"/>
              </a:rPr>
              <a:t>45KB</a:t>
            </a:r>
          </a:p>
        </p:txBody>
      </p:sp>
      <p:sp>
        <p:nvSpPr>
          <p:cNvPr id="102418" name="Text Box 19"/>
          <p:cNvSpPr txBox="1">
            <a:spLocks noChangeArrowheads="1"/>
          </p:cNvSpPr>
          <p:nvPr/>
        </p:nvSpPr>
        <p:spPr bwMode="auto">
          <a:xfrm>
            <a:off x="2057400" y="5105400"/>
            <a:ext cx="5638800" cy="519112"/>
          </a:xfrm>
          <a:prstGeom prst="rect">
            <a:avLst/>
          </a:prstGeom>
          <a:noFill/>
          <a:ln w="9525" algn="ctr">
            <a:noFill/>
            <a:miter lim="800000"/>
            <a:headEnd/>
            <a:tailEnd/>
          </a:ln>
        </p:spPr>
        <p:txBody>
          <a:bodyPr>
            <a:spAutoFit/>
          </a:bodyPr>
          <a:lstStyle/>
          <a:p>
            <a:pPr marL="342900" indent="-342900" algn="ctr">
              <a:spcBef>
                <a:spcPct val="50000"/>
              </a:spcBef>
            </a:pPr>
            <a:r>
              <a:rPr lang="nl-NL" sz="2800" dirty="0">
                <a:latin typeface="+mn-lt"/>
                <a:cs typeface="Tahoma" pitchFamily="34" charset="0"/>
              </a:rPr>
              <a:t>Total </a:t>
            </a:r>
            <a:r>
              <a:rPr lang="nl-NL" sz="2800" b="1" dirty="0">
                <a:solidFill>
                  <a:schemeClr val="accent1">
                    <a:lumMod val="50000"/>
                  </a:schemeClr>
                </a:solidFill>
                <a:latin typeface="+mn-lt"/>
                <a:cs typeface="Tahoma" pitchFamily="34" charset="0"/>
              </a:rPr>
              <a:t>178KB</a:t>
            </a:r>
            <a:r>
              <a:rPr lang="nl-NL" sz="2800" dirty="0">
                <a:latin typeface="+mn-lt"/>
                <a:cs typeface="Tahoma" pitchFamily="34" charset="0"/>
              </a:rPr>
              <a:t> with 4 Cameras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subTitle" idx="4294967295"/>
          </p:nvPr>
        </p:nvSpPr>
        <p:spPr>
          <a:xfrm>
            <a:off x="457200" y="304800"/>
            <a:ext cx="8458200" cy="838200"/>
          </a:xfrm>
          <a:prstGeom prst="rect">
            <a:avLst/>
          </a:prstGeom>
        </p:spPr>
        <p:txBody>
          <a:bodyPr/>
          <a:lstStyle/>
          <a:p>
            <a:pPr marL="0" indent="0" eaLnBrk="1" hangingPunct="1">
              <a:spcBef>
                <a:spcPct val="0"/>
              </a:spcBef>
              <a:buNone/>
            </a:pPr>
            <a:r>
              <a:rPr lang="nl-NL" altLang="en-US" sz="2400" b="1" dirty="0" smtClean="0">
                <a:solidFill>
                  <a:srgbClr val="0899A3"/>
                </a:solidFill>
                <a:latin typeface="Arial" charset="0"/>
                <a:ea typeface="Arial" charset="0"/>
                <a:cs typeface="Arial" charset="0"/>
              </a:rPr>
              <a:t>The Megapixel Myths......</a:t>
            </a:r>
          </a:p>
        </p:txBody>
      </p:sp>
      <p:pic>
        <p:nvPicPr>
          <p:cNvPr id="104450" name="Picture 3" descr="parking_703"/>
          <p:cNvPicPr>
            <a:picLocks noChangeAspect="1" noChangeArrowheads="1"/>
          </p:cNvPicPr>
          <p:nvPr/>
        </p:nvPicPr>
        <p:blipFill>
          <a:blip r:embed="rId3" cstate="print"/>
          <a:srcRect/>
          <a:stretch>
            <a:fillRect/>
          </a:stretch>
        </p:blipFill>
        <p:spPr bwMode="auto">
          <a:xfrm>
            <a:off x="2438400" y="1219200"/>
            <a:ext cx="4876800" cy="3657600"/>
          </a:xfrm>
          <a:prstGeom prst="rect">
            <a:avLst/>
          </a:prstGeom>
          <a:noFill/>
          <a:ln w="9525">
            <a:solidFill>
              <a:schemeClr val="bg1"/>
            </a:solidFill>
            <a:miter lim="800000"/>
            <a:headEnd/>
            <a:tailEnd/>
          </a:ln>
        </p:spPr>
      </p:pic>
      <p:sp>
        <p:nvSpPr>
          <p:cNvPr id="104451" name="Text Box 4"/>
          <p:cNvSpPr txBox="1">
            <a:spLocks noChangeArrowheads="1"/>
          </p:cNvSpPr>
          <p:nvPr/>
        </p:nvSpPr>
        <p:spPr bwMode="auto">
          <a:xfrm>
            <a:off x="838200" y="4967288"/>
            <a:ext cx="8077200" cy="519112"/>
          </a:xfrm>
          <a:prstGeom prst="rect">
            <a:avLst/>
          </a:prstGeom>
          <a:noFill/>
          <a:ln w="9525" algn="ctr">
            <a:noFill/>
            <a:miter lim="800000"/>
            <a:headEnd/>
            <a:tailEnd/>
          </a:ln>
        </p:spPr>
        <p:txBody>
          <a:bodyPr wrap="square">
            <a:spAutoFit/>
          </a:bodyPr>
          <a:lstStyle/>
          <a:p>
            <a:pPr marL="342900" indent="-342900" algn="ctr">
              <a:spcBef>
                <a:spcPct val="50000"/>
              </a:spcBef>
            </a:pPr>
            <a:r>
              <a:rPr lang="nl-NL" sz="2800" dirty="0">
                <a:latin typeface="+mn-lt"/>
                <a:cs typeface="Tahoma" pitchFamily="34" charset="0"/>
              </a:rPr>
              <a:t>One IQ702 - 2.0 Megapixel IP Camera</a:t>
            </a:r>
          </a:p>
        </p:txBody>
      </p:sp>
      <p:sp>
        <p:nvSpPr>
          <p:cNvPr id="98309" name="Text Box 5"/>
          <p:cNvSpPr txBox="1">
            <a:spLocks noChangeArrowheads="1"/>
          </p:cNvSpPr>
          <p:nvPr/>
        </p:nvSpPr>
        <p:spPr bwMode="auto">
          <a:xfrm>
            <a:off x="2514600" y="4251325"/>
            <a:ext cx="1600200" cy="549275"/>
          </a:xfrm>
          <a:prstGeom prst="rect">
            <a:avLst/>
          </a:prstGeom>
          <a:noFill/>
          <a:ln w="9525" algn="ctr">
            <a:noFill/>
            <a:miter lim="800000"/>
            <a:headEnd/>
            <a:tailEnd/>
          </a:ln>
          <a:effectLst/>
        </p:spPr>
        <p:txBody>
          <a:bodyPr>
            <a:spAutoFit/>
          </a:bodyPr>
          <a:lstStyle/>
          <a:p>
            <a:pPr marL="342900" indent="-342900">
              <a:spcBef>
                <a:spcPct val="50000"/>
              </a:spcBef>
              <a:defRPr/>
            </a:pPr>
            <a:r>
              <a:rPr lang="nl-NL" sz="3000" b="1" dirty="0">
                <a:solidFill>
                  <a:srgbClr val="00FF00"/>
                </a:solidFill>
                <a:cs typeface="Arial" charset="0"/>
              </a:rPr>
              <a:t>140KB</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457200" y="304800"/>
            <a:ext cx="8229600" cy="8382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H.264 Considerations</a:t>
            </a:r>
          </a:p>
        </p:txBody>
      </p:sp>
      <p:sp>
        <p:nvSpPr>
          <p:cNvPr id="136195" name="Rectangle 3"/>
          <p:cNvSpPr>
            <a:spLocks noGrp="1" noChangeArrowheads="1"/>
          </p:cNvSpPr>
          <p:nvPr>
            <p:ph type="body" idx="4294967295"/>
          </p:nvPr>
        </p:nvSpPr>
        <p:spPr>
          <a:xfrm>
            <a:off x="457200" y="1371600"/>
            <a:ext cx="8458200" cy="4525963"/>
          </a:xfrm>
          <a:prstGeom prst="rect">
            <a:avLst/>
          </a:prstGeom>
        </p:spPr>
        <p:txBody>
          <a:bodyPr/>
          <a:lstStyle/>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Select H.264 when your requirements dictate that saving bandwidth is more important than consistent image quality or predictability in bandwidth or storage needs.</a:t>
            </a:r>
          </a:p>
          <a:p>
            <a:pPr>
              <a:lnSpc>
                <a:spcPct val="150000"/>
              </a:lnSpc>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Select H.264 when your requirements are to:</a:t>
            </a:r>
          </a:p>
          <a:p>
            <a:pPr>
              <a:lnSpc>
                <a:spcPct val="150000"/>
              </a:lnSpc>
              <a:buClr>
                <a:srgbClr val="0798A3"/>
              </a:buClr>
              <a:buNone/>
              <a:defRPr/>
            </a:pPr>
            <a:r>
              <a:rPr lang="en-US" altLang="en-US" sz="1200" dirty="0" smtClean="0">
                <a:solidFill>
                  <a:schemeClr val="bg1">
                    <a:lumMod val="50000"/>
                  </a:schemeClr>
                </a:solidFill>
                <a:latin typeface="Arial"/>
                <a:cs typeface="Arial"/>
              </a:rPr>
              <a:t>	 — 	Record at 15 fps or higher </a:t>
            </a:r>
          </a:p>
          <a:p>
            <a:pPr>
              <a:lnSpc>
                <a:spcPct val="150000"/>
              </a:lnSpc>
              <a:buClr>
                <a:srgbClr val="0798A3"/>
              </a:buClr>
              <a:buNone/>
              <a:defRPr/>
            </a:pPr>
            <a:r>
              <a:rPr lang="en-US" altLang="en-US" sz="1600" dirty="0" smtClean="0">
                <a:solidFill>
                  <a:schemeClr val="bg1">
                    <a:lumMod val="50000"/>
                  </a:schemeClr>
                </a:solidFill>
                <a:latin typeface="Arial"/>
                <a:cs typeface="Arial"/>
              </a:rPr>
              <a:t>	</a:t>
            </a:r>
            <a:r>
              <a:rPr lang="en-US" altLang="en-US" sz="1200" dirty="0" smtClean="0">
                <a:solidFill>
                  <a:schemeClr val="bg1">
                    <a:lumMod val="50000"/>
                  </a:schemeClr>
                </a:solidFill>
                <a:latin typeface="Arial"/>
                <a:cs typeface="Arial"/>
              </a:rPr>
              <a:t> — 	Good lighting conditions</a:t>
            </a:r>
          </a:p>
          <a:p>
            <a:pPr>
              <a:lnSpc>
                <a:spcPct val="150000"/>
              </a:lnSpc>
              <a:buClr>
                <a:srgbClr val="0798A3"/>
              </a:buClr>
              <a:buNone/>
              <a:defRPr/>
            </a:pPr>
            <a:r>
              <a:rPr lang="en-US" altLang="en-US" sz="1200" dirty="0" smtClean="0">
                <a:solidFill>
                  <a:schemeClr val="bg1">
                    <a:lumMod val="50000"/>
                  </a:schemeClr>
                </a:solidFill>
                <a:latin typeface="Arial"/>
                <a:cs typeface="Arial"/>
              </a:rPr>
              <a:t>	 — 	Minimal motion</a:t>
            </a:r>
          </a:p>
          <a:p>
            <a:pPr>
              <a:lnSpc>
                <a:spcPct val="150000"/>
              </a:lnSpc>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Select MJPEG when you need very high quality with consistent and predictable bandwidth and storage.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554934"/>
          </a:xfrm>
          <a:prstGeom prst="rect">
            <a:avLst/>
          </a:prstGeom>
        </p:spPr>
        <p:txBody>
          <a:bodyPr>
            <a:normAutofit/>
          </a:bodyPr>
          <a:lstStyle/>
          <a:p>
            <a:pPr eaLnBrk="0" hangingPunct="0">
              <a:defRPr/>
            </a:pPr>
            <a:r>
              <a:rPr lang="en-US" altLang="en-US" sz="2400" b="1" dirty="0" smtClean="0">
                <a:solidFill>
                  <a:srgbClr val="0899A3"/>
                </a:solidFill>
                <a:ea typeface="Arial" charset="0"/>
                <a:cs typeface="Arial" charset="0"/>
              </a:rPr>
              <a:t>IQinVision Supports H.264 </a:t>
            </a:r>
            <a:r>
              <a:rPr lang="en-US" altLang="en-US" sz="2400" b="1" dirty="0">
                <a:solidFill>
                  <a:srgbClr val="0899A3"/>
                </a:solidFill>
                <a:ea typeface="Arial" charset="0"/>
                <a:cs typeface="Arial" charset="0"/>
              </a:rPr>
              <a:t>“MAIN” Profile</a:t>
            </a:r>
          </a:p>
        </p:txBody>
      </p:sp>
      <p:sp>
        <p:nvSpPr>
          <p:cNvPr id="43022" name="TextBox 8"/>
          <p:cNvSpPr txBox="1">
            <a:spLocks noChangeArrowheads="1"/>
          </p:cNvSpPr>
          <p:nvPr/>
        </p:nvSpPr>
        <p:spPr bwMode="auto">
          <a:xfrm>
            <a:off x="762000" y="6030913"/>
            <a:ext cx="8153400" cy="277812"/>
          </a:xfrm>
          <a:prstGeom prst="rect">
            <a:avLst/>
          </a:prstGeom>
          <a:noFill/>
          <a:ln w="9525">
            <a:noFill/>
            <a:miter lim="800000"/>
            <a:headEnd/>
            <a:tailEnd/>
          </a:ln>
        </p:spPr>
        <p:txBody>
          <a:bodyPr>
            <a:spAutoFit/>
          </a:bodyPr>
          <a:lstStyle/>
          <a:p>
            <a:r>
              <a:rPr lang="en-US" sz="1200" dirty="0">
                <a:latin typeface="Calibri" pitchFamily="34" charset="0"/>
                <a:hlinkClick r:id="rId3"/>
              </a:rPr>
              <a:t>http://www.adobe.com/devnet/flashmediaserver/articles/h264_encoding_03.html</a:t>
            </a:r>
            <a:endParaRPr lang="en-US" sz="1200" dirty="0">
              <a:latin typeface="Calibri" pitchFamily="34" charset="0"/>
            </a:endParaRPr>
          </a:p>
        </p:txBody>
      </p:sp>
      <p:sp>
        <p:nvSpPr>
          <p:cNvPr id="43023" name="Rectangle 25"/>
          <p:cNvSpPr>
            <a:spLocks noChangeArrowheads="1"/>
          </p:cNvSpPr>
          <p:nvPr/>
        </p:nvSpPr>
        <p:spPr bwMode="auto">
          <a:xfrm>
            <a:off x="476249" y="1085851"/>
            <a:ext cx="3790951" cy="2825389"/>
          </a:xfrm>
          <a:prstGeom prst="rect">
            <a:avLst/>
          </a:prstGeom>
          <a:noFill/>
          <a:ln w="9525">
            <a:noFill/>
            <a:miter lim="800000"/>
            <a:headEnd/>
            <a:tailEnd/>
          </a:ln>
        </p:spPr>
        <p:txBody>
          <a:bodyPr wrap="square">
            <a:spAutoFit/>
          </a:bodyPr>
          <a:lstStyle/>
          <a:p>
            <a:pPr marL="342900" indent="-342900" eaLnBrk="0" hangingPunct="0">
              <a:lnSpc>
                <a:spcPct val="150000"/>
              </a:lnSpc>
              <a:spcBef>
                <a:spcPct val="20000"/>
              </a:spcBef>
              <a:buClr>
                <a:srgbClr val="0798A3"/>
              </a:buClr>
              <a:buFont typeface="Arial" pitchFamily="34" charset="0"/>
              <a:buChar char="˃"/>
              <a:defRPr/>
            </a:pPr>
            <a:r>
              <a:rPr lang="nl-NL" altLang="en-US" sz="1600" dirty="0" smtClean="0">
                <a:solidFill>
                  <a:schemeClr val="bg1">
                    <a:lumMod val="50000"/>
                  </a:schemeClr>
                </a:solidFill>
                <a:latin typeface="Arial"/>
                <a:cs typeface="Arial"/>
              </a:rPr>
              <a:t>Predictability </a:t>
            </a:r>
            <a:r>
              <a:rPr lang="nl-NL" altLang="en-US" sz="1600" dirty="0">
                <a:solidFill>
                  <a:schemeClr val="bg1">
                    <a:lumMod val="50000"/>
                  </a:schemeClr>
                </a:solidFill>
                <a:latin typeface="Arial"/>
                <a:cs typeface="Arial"/>
              </a:rPr>
              <a:t>vs Markting Hype</a:t>
            </a:r>
          </a:p>
          <a:p>
            <a:pPr marL="342900" indent="-342900" eaLnBrk="0" hangingPunct="0">
              <a:lnSpc>
                <a:spcPct val="150000"/>
              </a:lnSpc>
              <a:spcBef>
                <a:spcPct val="20000"/>
              </a:spcBef>
              <a:buClr>
                <a:srgbClr val="0798A3"/>
              </a:buClr>
              <a:buFont typeface="Arial" pitchFamily="34" charset="0"/>
              <a:buChar char="˃"/>
              <a:defRPr/>
            </a:pPr>
            <a:r>
              <a:rPr lang="nl-NL" altLang="en-US" sz="1600" dirty="0" smtClean="0">
                <a:solidFill>
                  <a:schemeClr val="bg1">
                    <a:lumMod val="50000"/>
                  </a:schemeClr>
                </a:solidFill>
                <a:latin typeface="Arial"/>
                <a:cs typeface="Arial"/>
              </a:rPr>
              <a:t>Cost </a:t>
            </a:r>
            <a:r>
              <a:rPr lang="nl-NL" altLang="en-US" sz="1600" dirty="0">
                <a:solidFill>
                  <a:schemeClr val="bg1">
                    <a:lumMod val="50000"/>
                  </a:schemeClr>
                </a:solidFill>
                <a:latin typeface="Arial"/>
                <a:cs typeface="Arial"/>
              </a:rPr>
              <a:t>of Implementation vs Cost of Storage</a:t>
            </a:r>
          </a:p>
          <a:p>
            <a:pPr marL="342900" indent="-342900" eaLnBrk="0" hangingPunct="0">
              <a:lnSpc>
                <a:spcPct val="150000"/>
              </a:lnSpc>
              <a:spcBef>
                <a:spcPct val="20000"/>
              </a:spcBef>
              <a:buClr>
                <a:srgbClr val="0798A3"/>
              </a:buClr>
              <a:buFont typeface="Arial" pitchFamily="34" charset="0"/>
              <a:buChar char="˃"/>
              <a:defRPr/>
            </a:pPr>
            <a:r>
              <a:rPr lang="nl-NL" altLang="en-US" sz="1600" dirty="0" smtClean="0">
                <a:solidFill>
                  <a:schemeClr val="bg1">
                    <a:lumMod val="50000"/>
                  </a:schemeClr>
                </a:solidFill>
                <a:latin typeface="Arial"/>
                <a:cs typeface="Arial"/>
              </a:rPr>
              <a:t>Enterprise </a:t>
            </a:r>
            <a:r>
              <a:rPr lang="nl-NL" altLang="en-US" sz="1600" dirty="0">
                <a:solidFill>
                  <a:schemeClr val="bg1">
                    <a:lumMod val="50000"/>
                  </a:schemeClr>
                </a:solidFill>
                <a:latin typeface="Arial"/>
                <a:cs typeface="Arial"/>
              </a:rPr>
              <a:t>Class vs Consumer Grade (Mobile)</a:t>
            </a:r>
          </a:p>
          <a:p>
            <a:pPr marL="342900" indent="-342900" eaLnBrk="0" hangingPunct="0">
              <a:lnSpc>
                <a:spcPct val="150000"/>
              </a:lnSpc>
              <a:spcBef>
                <a:spcPct val="20000"/>
              </a:spcBef>
              <a:buClr>
                <a:srgbClr val="0798A3"/>
              </a:buClr>
              <a:buFont typeface="Arial" pitchFamily="34" charset="0"/>
              <a:buChar char="˃"/>
              <a:defRPr/>
            </a:pPr>
            <a:r>
              <a:rPr lang="nl-NL" altLang="en-US" sz="1600" dirty="0" smtClean="0">
                <a:solidFill>
                  <a:schemeClr val="bg1">
                    <a:lumMod val="50000"/>
                  </a:schemeClr>
                </a:solidFill>
                <a:latin typeface="Arial"/>
                <a:cs typeface="Arial"/>
              </a:rPr>
              <a:t>Quality </a:t>
            </a:r>
            <a:r>
              <a:rPr lang="nl-NL" altLang="en-US" sz="1600" dirty="0">
                <a:solidFill>
                  <a:schemeClr val="bg1">
                    <a:lumMod val="50000"/>
                  </a:schemeClr>
                </a:solidFill>
                <a:latin typeface="Arial"/>
                <a:cs typeface="Arial"/>
              </a:rPr>
              <a:t>of Video vs Ease of Implementation</a:t>
            </a:r>
          </a:p>
        </p:txBody>
      </p:sp>
      <p:pic>
        <p:nvPicPr>
          <p:cNvPr id="17" name="Picture 16" descr="H264 chart-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886200" y="829572"/>
            <a:ext cx="5029200" cy="5063227"/>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a:xfrm>
            <a:off x="457200" y="304800"/>
            <a:ext cx="8435975" cy="685800"/>
          </a:xfrm>
          <a:prstGeom prst="rect">
            <a:avLst/>
          </a:prstGeom>
        </p:spPr>
        <p:txBody>
          <a:bodyPr/>
          <a:lstStyle/>
          <a:p>
            <a:pPr marL="609600" indent="-609600" algn="l" eaLnBrk="1" hangingPunct="1"/>
            <a:r>
              <a:rPr lang="en-US" altLang="en-US" sz="2400" b="1" dirty="0" smtClean="0">
                <a:solidFill>
                  <a:srgbClr val="0899A3"/>
                </a:solidFill>
                <a:latin typeface="Arial" charset="0"/>
                <a:ea typeface="Arial" charset="0"/>
                <a:cs typeface="Arial" charset="0"/>
              </a:rPr>
              <a:t>Storage Calculator on Web</a:t>
            </a:r>
          </a:p>
        </p:txBody>
      </p:sp>
      <p:pic>
        <p:nvPicPr>
          <p:cNvPr id="3" name="Picture 2" descr="Picture 002.png">
            <a:hlinkClick r:id="rId3"/>
          </p:cNvPr>
          <p:cNvPicPr>
            <a:picLocks noChangeAspect="1"/>
          </p:cNvPicPr>
          <p:nvPr/>
        </p:nvPicPr>
        <p:blipFill>
          <a:blip r:embed="rId4" cstate="print"/>
          <a:stretch>
            <a:fillRect/>
          </a:stretch>
        </p:blipFill>
        <p:spPr>
          <a:xfrm>
            <a:off x="2194089" y="1143000"/>
            <a:ext cx="5044911" cy="50292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type="body" idx="4294967295"/>
          </p:nvPr>
        </p:nvSpPr>
        <p:spPr>
          <a:xfrm>
            <a:off x="457200" y="1295400"/>
            <a:ext cx="6248400" cy="317500"/>
          </a:xfrm>
          <a:prstGeom prst="rect">
            <a:avLst/>
          </a:prstGeom>
        </p:spPr>
        <p:txBody>
          <a:bodyPr tIns="0" bIns="0"/>
          <a:lstStyle/>
          <a:p>
            <a:pPr>
              <a:lnSpc>
                <a:spcPct val="90000"/>
              </a:lnSpc>
              <a:buFontTx/>
              <a:buNone/>
            </a:pPr>
            <a:r>
              <a:rPr lang="en-US" sz="1800" dirty="0" smtClean="0">
                <a:solidFill>
                  <a:schemeClr val="tx1">
                    <a:lumMod val="65000"/>
                    <a:lumOff val="35000"/>
                  </a:schemeClr>
                </a:solidFill>
                <a:latin typeface="Arial" charset="0"/>
                <a:ea typeface="Arial" charset="0"/>
                <a:cs typeface="Arial" charset="0"/>
              </a:rPr>
              <a:t>Facial and License Plate Recognition = 40 pixels per ‘ft</a:t>
            </a:r>
          </a:p>
        </p:txBody>
      </p:sp>
      <p:sp>
        <p:nvSpPr>
          <p:cNvPr id="33806" name="Rectangle 3"/>
          <p:cNvSpPr>
            <a:spLocks noGrp="1" noChangeArrowheads="1"/>
          </p:cNvSpPr>
          <p:nvPr>
            <p:ph type="title" idx="4294967295"/>
          </p:nvPr>
        </p:nvSpPr>
        <p:spPr>
          <a:xfrm>
            <a:off x="457200" y="283464"/>
            <a:ext cx="6711950" cy="774700"/>
          </a:xfrm>
          <a:prstGeom prst="rect">
            <a:avLst/>
          </a:prstGeom>
        </p:spPr>
        <p:txBody>
          <a:bodyPr bIns="0" anchor="t"/>
          <a:lstStyle/>
          <a:p>
            <a:pPr algn="l"/>
            <a:r>
              <a:rPr lang="en-US" altLang="en-US" sz="2400" b="1" dirty="0" smtClean="0">
                <a:solidFill>
                  <a:srgbClr val="0899A3"/>
                </a:solidFill>
                <a:latin typeface="Arial" charset="0"/>
                <a:ea typeface="Arial" charset="0"/>
                <a:cs typeface="Arial" charset="0"/>
              </a:rPr>
              <a:t>Fewer cameras needed = lower TCO</a:t>
            </a:r>
          </a:p>
        </p:txBody>
      </p:sp>
      <p:sp>
        <p:nvSpPr>
          <p:cNvPr id="33794" name="Text Box 4"/>
          <p:cNvSpPr txBox="1">
            <a:spLocks noChangeArrowheads="1"/>
          </p:cNvSpPr>
          <p:nvPr/>
        </p:nvSpPr>
        <p:spPr bwMode="auto">
          <a:xfrm>
            <a:off x="1905000" y="2076450"/>
            <a:ext cx="4464050" cy="307777"/>
          </a:xfrm>
          <a:prstGeom prst="rect">
            <a:avLst/>
          </a:prstGeom>
          <a:noFill/>
          <a:ln w="9525">
            <a:noFill/>
            <a:miter lim="800000"/>
            <a:headEnd/>
            <a:tailEnd/>
          </a:ln>
        </p:spPr>
        <p:txBody>
          <a:bodyPr wrap="square" anchor="t">
            <a:spAutoFit/>
          </a:bodyPr>
          <a:lstStyle/>
          <a:p>
            <a:pPr eaLnBrk="0" hangingPunct="0"/>
            <a:r>
              <a:rPr lang="en-US" sz="1400" dirty="0">
                <a:solidFill>
                  <a:schemeClr val="bg1">
                    <a:lumMod val="50000"/>
                  </a:schemeClr>
                </a:solidFill>
                <a:ea typeface="Arial" charset="0"/>
                <a:cs typeface="Arial" charset="0"/>
              </a:rPr>
              <a:t>(total number of horizontal pixels /40 = coverage area)</a:t>
            </a:r>
          </a:p>
        </p:txBody>
      </p:sp>
      <p:sp>
        <p:nvSpPr>
          <p:cNvPr id="33795" name="AutoShape 5"/>
          <p:cNvSpPr>
            <a:spLocks noChangeArrowheads="1"/>
          </p:cNvSpPr>
          <p:nvPr/>
        </p:nvSpPr>
        <p:spPr bwMode="auto">
          <a:xfrm>
            <a:off x="3073400" y="2590800"/>
            <a:ext cx="1828800" cy="381000"/>
          </a:xfrm>
          <a:prstGeom prst="leftRightArrow">
            <a:avLst>
              <a:gd name="adj1" fmla="val 50000"/>
              <a:gd name="adj2" fmla="val 96000"/>
            </a:avLst>
          </a:prstGeom>
          <a:solidFill>
            <a:srgbClr val="003366"/>
          </a:solidFill>
          <a:ln w="9525">
            <a:solidFill>
              <a:schemeClr val="tx1"/>
            </a:solidFill>
            <a:miter lim="800000"/>
            <a:headEnd/>
            <a:tailEnd/>
          </a:ln>
        </p:spPr>
        <p:txBody>
          <a:bodyPr wrap="none" anchor="ctr"/>
          <a:lstStyle/>
          <a:p>
            <a:pPr algn="ctr" eaLnBrk="0" hangingPunct="0"/>
            <a:r>
              <a:rPr lang="en-US" sz="1200">
                <a:solidFill>
                  <a:schemeClr val="bg1"/>
                </a:solidFill>
                <a:latin typeface="Arial"/>
                <a:cs typeface="Arial"/>
              </a:rPr>
              <a:t>VGA = 16’</a:t>
            </a:r>
          </a:p>
        </p:txBody>
      </p:sp>
      <p:sp>
        <p:nvSpPr>
          <p:cNvPr id="33796" name="AutoShape 6"/>
          <p:cNvSpPr>
            <a:spLocks noChangeArrowheads="1"/>
          </p:cNvSpPr>
          <p:nvPr/>
        </p:nvSpPr>
        <p:spPr bwMode="auto">
          <a:xfrm>
            <a:off x="2235200" y="3048000"/>
            <a:ext cx="3656013" cy="381000"/>
          </a:xfrm>
          <a:prstGeom prst="leftRightArrow">
            <a:avLst>
              <a:gd name="adj1" fmla="val 50000"/>
              <a:gd name="adj2" fmla="val 191917"/>
            </a:avLst>
          </a:prstGeom>
          <a:solidFill>
            <a:srgbClr val="003366"/>
          </a:solidFill>
          <a:ln w="9525">
            <a:solidFill>
              <a:schemeClr val="tx1"/>
            </a:solidFill>
            <a:miter lim="800000"/>
            <a:headEnd/>
            <a:tailEnd/>
          </a:ln>
        </p:spPr>
        <p:txBody>
          <a:bodyPr wrap="none" anchor="ctr"/>
          <a:lstStyle/>
          <a:p>
            <a:pPr algn="ctr" eaLnBrk="0" hangingPunct="0"/>
            <a:r>
              <a:rPr lang="en-US" sz="1200">
                <a:solidFill>
                  <a:schemeClr val="bg1"/>
                </a:solidFill>
                <a:latin typeface="Arial"/>
                <a:cs typeface="Arial"/>
              </a:rPr>
              <a:t>HDTV = 32’</a:t>
            </a:r>
          </a:p>
        </p:txBody>
      </p:sp>
      <p:sp>
        <p:nvSpPr>
          <p:cNvPr id="33797" name="AutoShape 7"/>
          <p:cNvSpPr>
            <a:spLocks noChangeArrowheads="1"/>
          </p:cNvSpPr>
          <p:nvPr/>
        </p:nvSpPr>
        <p:spPr bwMode="auto">
          <a:xfrm>
            <a:off x="1778000" y="3505200"/>
            <a:ext cx="4570413" cy="381000"/>
          </a:xfrm>
          <a:prstGeom prst="leftRightArrow">
            <a:avLst>
              <a:gd name="adj1" fmla="val 50000"/>
              <a:gd name="adj2" fmla="val 239917"/>
            </a:avLst>
          </a:prstGeom>
          <a:solidFill>
            <a:srgbClr val="003366"/>
          </a:solidFill>
          <a:ln w="9525">
            <a:solidFill>
              <a:schemeClr val="tx1"/>
            </a:solidFill>
            <a:miter lim="800000"/>
            <a:headEnd/>
            <a:tailEnd/>
          </a:ln>
        </p:spPr>
        <p:txBody>
          <a:bodyPr wrap="none" anchor="ctr"/>
          <a:lstStyle/>
          <a:p>
            <a:pPr algn="ctr" eaLnBrk="0" hangingPunct="0"/>
            <a:r>
              <a:rPr lang="en-US" sz="1200" dirty="0" smtClean="0">
                <a:solidFill>
                  <a:schemeClr val="bg1"/>
                </a:solidFill>
                <a:latin typeface="Arial"/>
                <a:cs typeface="Arial"/>
              </a:rPr>
              <a:t>2 MP </a:t>
            </a:r>
            <a:r>
              <a:rPr lang="en-US" sz="1200" dirty="0">
                <a:solidFill>
                  <a:schemeClr val="bg1"/>
                </a:solidFill>
                <a:latin typeface="Arial"/>
                <a:cs typeface="Arial"/>
              </a:rPr>
              <a:t>= 40’</a:t>
            </a:r>
          </a:p>
        </p:txBody>
      </p:sp>
      <p:sp>
        <p:nvSpPr>
          <p:cNvPr id="33798" name="AutoShape 8"/>
          <p:cNvSpPr>
            <a:spLocks noChangeArrowheads="1"/>
          </p:cNvSpPr>
          <p:nvPr/>
        </p:nvSpPr>
        <p:spPr bwMode="auto">
          <a:xfrm>
            <a:off x="1092200" y="3962400"/>
            <a:ext cx="5942013" cy="381000"/>
          </a:xfrm>
          <a:prstGeom prst="leftRightArrow">
            <a:avLst>
              <a:gd name="adj1" fmla="val 50000"/>
              <a:gd name="adj2" fmla="val 311917"/>
            </a:avLst>
          </a:prstGeom>
          <a:solidFill>
            <a:srgbClr val="003366"/>
          </a:solidFill>
          <a:ln w="9525">
            <a:solidFill>
              <a:schemeClr val="tx1"/>
            </a:solidFill>
            <a:miter lim="800000"/>
            <a:headEnd/>
            <a:tailEnd/>
          </a:ln>
        </p:spPr>
        <p:txBody>
          <a:bodyPr wrap="none" anchor="ctr"/>
          <a:lstStyle/>
          <a:p>
            <a:pPr algn="ctr" eaLnBrk="0" hangingPunct="0"/>
            <a:r>
              <a:rPr lang="en-US" sz="1200" dirty="0" smtClean="0">
                <a:solidFill>
                  <a:schemeClr val="bg1"/>
                </a:solidFill>
                <a:latin typeface="Arial"/>
                <a:cs typeface="Arial"/>
              </a:rPr>
              <a:t>3 MP </a:t>
            </a:r>
            <a:r>
              <a:rPr lang="en-US" sz="1200" dirty="0">
                <a:solidFill>
                  <a:schemeClr val="bg1"/>
                </a:solidFill>
                <a:latin typeface="Arial"/>
                <a:cs typeface="Arial"/>
              </a:rPr>
              <a:t>= 51’</a:t>
            </a:r>
          </a:p>
        </p:txBody>
      </p:sp>
      <p:sp>
        <p:nvSpPr>
          <p:cNvPr id="33799" name="AutoShape 9"/>
          <p:cNvSpPr>
            <a:spLocks noChangeArrowheads="1"/>
          </p:cNvSpPr>
          <p:nvPr/>
        </p:nvSpPr>
        <p:spPr bwMode="auto">
          <a:xfrm>
            <a:off x="406400" y="4419600"/>
            <a:ext cx="7467600" cy="381000"/>
          </a:xfrm>
          <a:prstGeom prst="leftRightArrow">
            <a:avLst>
              <a:gd name="adj1" fmla="val 50000"/>
              <a:gd name="adj2" fmla="val 392000"/>
            </a:avLst>
          </a:prstGeom>
          <a:solidFill>
            <a:srgbClr val="003366"/>
          </a:solidFill>
          <a:ln w="9525">
            <a:solidFill>
              <a:schemeClr val="tx1"/>
            </a:solidFill>
            <a:miter lim="800000"/>
            <a:headEnd/>
            <a:tailEnd/>
          </a:ln>
        </p:spPr>
        <p:txBody>
          <a:bodyPr wrap="none" anchor="ctr"/>
          <a:lstStyle/>
          <a:p>
            <a:pPr algn="ctr" eaLnBrk="0" hangingPunct="0"/>
            <a:r>
              <a:rPr lang="en-US" sz="1200" dirty="0" smtClean="0">
                <a:solidFill>
                  <a:schemeClr val="bg1"/>
                </a:solidFill>
                <a:latin typeface="Arial"/>
                <a:cs typeface="Arial"/>
              </a:rPr>
              <a:t>5 MP </a:t>
            </a:r>
            <a:r>
              <a:rPr lang="en-US" sz="1200" dirty="0">
                <a:solidFill>
                  <a:schemeClr val="bg1"/>
                </a:solidFill>
                <a:latin typeface="Arial"/>
                <a:cs typeface="Arial"/>
              </a:rPr>
              <a:t>= 64’</a:t>
            </a:r>
          </a:p>
        </p:txBody>
      </p:sp>
      <p:sp>
        <p:nvSpPr>
          <p:cNvPr id="33800" name="Text Box 10"/>
          <p:cNvSpPr txBox="1">
            <a:spLocks noChangeArrowheads="1"/>
          </p:cNvSpPr>
          <p:nvPr/>
        </p:nvSpPr>
        <p:spPr bwMode="auto">
          <a:xfrm>
            <a:off x="603250" y="5089525"/>
            <a:ext cx="3536950" cy="1200329"/>
          </a:xfrm>
          <a:prstGeom prst="rect">
            <a:avLst/>
          </a:prstGeom>
          <a:noFill/>
          <a:ln w="9525" algn="ctr">
            <a:noFill/>
            <a:miter lim="800000"/>
            <a:headEnd/>
            <a:tailEnd/>
          </a:ln>
        </p:spPr>
        <p:txBody>
          <a:bodyPr wrap="square" anchor="t">
            <a:spAutoFit/>
          </a:bodyPr>
          <a:lstStyle/>
          <a:p>
            <a:pPr marL="342900" indent="-342900">
              <a:spcBef>
                <a:spcPct val="50000"/>
              </a:spcBef>
            </a:pPr>
            <a:r>
              <a:rPr lang="en-US" dirty="0">
                <a:solidFill>
                  <a:schemeClr val="tx1">
                    <a:lumMod val="65000"/>
                    <a:lumOff val="35000"/>
                  </a:schemeClr>
                </a:solidFill>
                <a:ea typeface="Arial" charset="0"/>
                <a:cs typeface="Arial" charset="0"/>
              </a:rPr>
              <a:t>To cover a 65’ area you need </a:t>
            </a:r>
          </a:p>
          <a:p>
            <a:pPr marL="342900" indent="-342900">
              <a:spcBef>
                <a:spcPct val="50000"/>
              </a:spcBef>
            </a:pPr>
            <a:r>
              <a:rPr lang="en-US" dirty="0">
                <a:solidFill>
                  <a:schemeClr val="tx1">
                    <a:lumMod val="65000"/>
                    <a:lumOff val="35000"/>
                  </a:schemeClr>
                </a:solidFill>
                <a:ea typeface="Arial" charset="0"/>
                <a:cs typeface="Arial" charset="0"/>
              </a:rPr>
              <a:t>(4) VGA cameras or </a:t>
            </a:r>
          </a:p>
          <a:p>
            <a:pPr marL="342900" indent="-342900">
              <a:spcBef>
                <a:spcPct val="50000"/>
              </a:spcBef>
            </a:pPr>
            <a:r>
              <a:rPr lang="en-US" dirty="0">
                <a:solidFill>
                  <a:schemeClr val="tx1">
                    <a:lumMod val="65000"/>
                    <a:lumOff val="35000"/>
                  </a:schemeClr>
                </a:solidFill>
                <a:ea typeface="Arial" charset="0"/>
                <a:cs typeface="Arial" charset="0"/>
              </a:rPr>
              <a:t>(1) 5 Megapixel camera</a:t>
            </a:r>
          </a:p>
        </p:txBody>
      </p:sp>
      <p:sp>
        <p:nvSpPr>
          <p:cNvPr id="33801" name="Text Box 9"/>
          <p:cNvSpPr txBox="1">
            <a:spLocks noChangeArrowheads="1"/>
          </p:cNvSpPr>
          <p:nvPr/>
        </p:nvSpPr>
        <p:spPr bwMode="auto">
          <a:xfrm>
            <a:off x="4978400" y="2641600"/>
            <a:ext cx="914400" cy="276999"/>
          </a:xfrm>
          <a:prstGeom prst="rect">
            <a:avLst/>
          </a:prstGeom>
          <a:noFill/>
          <a:ln w="9525" algn="ctr">
            <a:noFill/>
            <a:miter lim="800000"/>
            <a:headEnd/>
            <a:tailEnd/>
          </a:ln>
        </p:spPr>
        <p:txBody>
          <a:bodyPr>
            <a:spAutoFit/>
          </a:bodyPr>
          <a:lstStyle/>
          <a:p>
            <a:pPr>
              <a:spcBef>
                <a:spcPct val="50000"/>
              </a:spcBef>
            </a:pPr>
            <a:r>
              <a:rPr lang="en-US" sz="1200" b="1" dirty="0">
                <a:solidFill>
                  <a:schemeClr val="tx1">
                    <a:lumMod val="65000"/>
                    <a:lumOff val="35000"/>
                  </a:schemeClr>
                </a:solidFill>
              </a:rPr>
              <a:t>640/40</a:t>
            </a:r>
          </a:p>
        </p:txBody>
      </p:sp>
      <p:sp>
        <p:nvSpPr>
          <p:cNvPr id="33802" name="Text Box 10"/>
          <p:cNvSpPr txBox="1">
            <a:spLocks noChangeArrowheads="1"/>
          </p:cNvSpPr>
          <p:nvPr/>
        </p:nvSpPr>
        <p:spPr bwMode="auto">
          <a:xfrm>
            <a:off x="5911850" y="3092450"/>
            <a:ext cx="1066800" cy="276999"/>
          </a:xfrm>
          <a:prstGeom prst="rect">
            <a:avLst/>
          </a:prstGeom>
          <a:noFill/>
          <a:ln w="9525" algn="ctr">
            <a:noFill/>
            <a:miter lim="800000"/>
            <a:headEnd/>
            <a:tailEnd/>
          </a:ln>
        </p:spPr>
        <p:txBody>
          <a:bodyPr>
            <a:spAutoFit/>
          </a:bodyPr>
          <a:lstStyle/>
          <a:p>
            <a:pPr>
              <a:spcBef>
                <a:spcPct val="50000"/>
              </a:spcBef>
            </a:pPr>
            <a:r>
              <a:rPr lang="en-US" sz="1200" b="1">
                <a:solidFill>
                  <a:schemeClr val="tx1">
                    <a:lumMod val="65000"/>
                    <a:lumOff val="35000"/>
                  </a:schemeClr>
                </a:solidFill>
              </a:rPr>
              <a:t>1280/40</a:t>
            </a:r>
          </a:p>
        </p:txBody>
      </p:sp>
      <p:sp>
        <p:nvSpPr>
          <p:cNvPr id="33803" name="Text Box 11"/>
          <p:cNvSpPr txBox="1">
            <a:spLocks noChangeArrowheads="1"/>
          </p:cNvSpPr>
          <p:nvPr/>
        </p:nvSpPr>
        <p:spPr bwMode="auto">
          <a:xfrm>
            <a:off x="6369050" y="3549650"/>
            <a:ext cx="1066800" cy="276999"/>
          </a:xfrm>
          <a:prstGeom prst="rect">
            <a:avLst/>
          </a:prstGeom>
          <a:noFill/>
          <a:ln w="9525" algn="ctr">
            <a:noFill/>
            <a:miter lim="800000"/>
            <a:headEnd/>
            <a:tailEnd/>
          </a:ln>
        </p:spPr>
        <p:txBody>
          <a:bodyPr>
            <a:spAutoFit/>
          </a:bodyPr>
          <a:lstStyle/>
          <a:p>
            <a:pPr>
              <a:spcBef>
                <a:spcPct val="50000"/>
              </a:spcBef>
            </a:pPr>
            <a:r>
              <a:rPr lang="en-US" sz="1200" b="1">
                <a:solidFill>
                  <a:schemeClr val="tx1">
                    <a:lumMod val="65000"/>
                    <a:lumOff val="35000"/>
                  </a:schemeClr>
                </a:solidFill>
              </a:rPr>
              <a:t>1600/40</a:t>
            </a:r>
          </a:p>
        </p:txBody>
      </p:sp>
      <p:sp>
        <p:nvSpPr>
          <p:cNvPr id="33804" name="Text Box 11"/>
          <p:cNvSpPr txBox="1">
            <a:spLocks noChangeArrowheads="1"/>
          </p:cNvSpPr>
          <p:nvPr/>
        </p:nvSpPr>
        <p:spPr bwMode="auto">
          <a:xfrm>
            <a:off x="7067550" y="4006850"/>
            <a:ext cx="1066800" cy="276999"/>
          </a:xfrm>
          <a:prstGeom prst="rect">
            <a:avLst/>
          </a:prstGeom>
          <a:noFill/>
          <a:ln w="9525" algn="ctr">
            <a:noFill/>
            <a:miter lim="800000"/>
            <a:headEnd/>
            <a:tailEnd/>
          </a:ln>
        </p:spPr>
        <p:txBody>
          <a:bodyPr>
            <a:spAutoFit/>
          </a:bodyPr>
          <a:lstStyle/>
          <a:p>
            <a:pPr>
              <a:spcBef>
                <a:spcPct val="50000"/>
              </a:spcBef>
            </a:pPr>
            <a:r>
              <a:rPr lang="en-US" sz="1200" b="1">
                <a:solidFill>
                  <a:schemeClr val="tx1">
                    <a:lumMod val="65000"/>
                    <a:lumOff val="35000"/>
                  </a:schemeClr>
                </a:solidFill>
              </a:rPr>
              <a:t>2048/40</a:t>
            </a:r>
          </a:p>
        </p:txBody>
      </p:sp>
      <p:sp>
        <p:nvSpPr>
          <p:cNvPr id="33805" name="Text Box 11"/>
          <p:cNvSpPr txBox="1">
            <a:spLocks noChangeArrowheads="1"/>
          </p:cNvSpPr>
          <p:nvPr/>
        </p:nvSpPr>
        <p:spPr bwMode="auto">
          <a:xfrm>
            <a:off x="7899400" y="4466451"/>
            <a:ext cx="1066800" cy="276999"/>
          </a:xfrm>
          <a:prstGeom prst="rect">
            <a:avLst/>
          </a:prstGeom>
          <a:noFill/>
          <a:ln w="9525" algn="ctr">
            <a:noFill/>
            <a:miter lim="800000"/>
            <a:headEnd/>
            <a:tailEnd/>
          </a:ln>
        </p:spPr>
        <p:txBody>
          <a:bodyPr>
            <a:spAutoFit/>
          </a:bodyPr>
          <a:lstStyle/>
          <a:p>
            <a:pPr>
              <a:spcBef>
                <a:spcPct val="50000"/>
              </a:spcBef>
            </a:pPr>
            <a:r>
              <a:rPr lang="en-US" sz="1200" b="1">
                <a:solidFill>
                  <a:schemeClr val="tx1">
                    <a:lumMod val="65000"/>
                    <a:lumOff val="35000"/>
                  </a:schemeClr>
                </a:solidFill>
              </a:rPr>
              <a:t>2560/40</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457200" y="283464"/>
            <a:ext cx="8763000" cy="6858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Megapixel Resolution = Replace Mechanical PTZ</a:t>
            </a:r>
          </a:p>
        </p:txBody>
      </p:sp>
      <p:sp>
        <p:nvSpPr>
          <p:cNvPr id="35842" name="Rectangle 3"/>
          <p:cNvSpPr>
            <a:spLocks noGrp="1" noChangeArrowheads="1"/>
          </p:cNvSpPr>
          <p:nvPr>
            <p:ph type="body" sz="half" idx="4294967295"/>
          </p:nvPr>
        </p:nvSpPr>
        <p:spPr>
          <a:xfrm>
            <a:off x="0" y="1173163"/>
            <a:ext cx="4029075" cy="4191000"/>
          </a:xfrm>
          <a:prstGeom prst="rect">
            <a:avLst/>
          </a:prstGeom>
        </p:spPr>
        <p:txBody>
          <a:bodyPr/>
          <a:lstStyle/>
          <a:p>
            <a:pPr eaLnBrk="1" hangingPunct="1">
              <a:buFontTx/>
              <a:buNone/>
            </a:pPr>
            <a:endParaRPr lang="en-US" altLang="en-US" sz="2400" smtClean="0"/>
          </a:p>
          <a:p>
            <a:pPr eaLnBrk="1" hangingPunct="1">
              <a:buFontTx/>
              <a:buNone/>
            </a:pPr>
            <a:endParaRPr lang="en-US" altLang="en-US" sz="2400" smtClean="0"/>
          </a:p>
        </p:txBody>
      </p:sp>
      <p:sp>
        <p:nvSpPr>
          <p:cNvPr id="35845" name="Text Box 6"/>
          <p:cNvSpPr>
            <a:spLocks noGrp="1" noChangeArrowheads="1"/>
          </p:cNvSpPr>
          <p:nvPr>
            <p:ph type="body" sz="half" idx="4294967295"/>
          </p:nvPr>
        </p:nvSpPr>
        <p:spPr>
          <a:xfrm>
            <a:off x="4629150" y="1371600"/>
            <a:ext cx="4514850" cy="4114800"/>
          </a:xfrm>
          <a:prstGeom prst="rect">
            <a:avLst/>
          </a:prstGeom>
        </p:spPr>
        <p:txBody>
          <a:bodyPr/>
          <a:lstStyle/>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Alternative to unmonitored mechanical PTZ</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No moving parts to wear out</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No Blind Spots - capture everything, all the time</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Multiple users with simultaneous control</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Pan around the scene without moving the camera</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Clear digital zoom on recorded images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Never miss a thing</a:t>
            </a:r>
          </a:p>
          <a:p>
            <a:pPr eaLnBrk="1" hangingPunct="1">
              <a:lnSpc>
                <a:spcPct val="110000"/>
              </a:lnSpc>
            </a:pPr>
            <a:endParaRPr lang="en-US" sz="2000" dirty="0" smtClean="0"/>
          </a:p>
        </p:txBody>
      </p:sp>
      <p:sp>
        <p:nvSpPr>
          <p:cNvPr id="35843" name="Text Box 4"/>
          <p:cNvSpPr txBox="1">
            <a:spLocks noChangeArrowheads="1"/>
          </p:cNvSpPr>
          <p:nvPr/>
        </p:nvSpPr>
        <p:spPr bwMode="auto">
          <a:xfrm>
            <a:off x="914400" y="5745163"/>
            <a:ext cx="1066800" cy="336550"/>
          </a:xfrm>
          <a:prstGeom prst="rect">
            <a:avLst/>
          </a:prstGeom>
          <a:noFill/>
          <a:ln w="9525" algn="ctr">
            <a:noFill/>
            <a:miter lim="800000"/>
            <a:headEnd/>
            <a:tailEnd/>
          </a:ln>
        </p:spPr>
        <p:txBody>
          <a:bodyPr>
            <a:spAutoFit/>
          </a:bodyPr>
          <a:lstStyle/>
          <a:p>
            <a:pPr algn="ctr" eaLnBrk="0" hangingPunct="0">
              <a:spcBef>
                <a:spcPct val="50000"/>
              </a:spcBef>
            </a:pPr>
            <a:endParaRPr lang="en-US" sz="1600">
              <a:latin typeface="Times New Roman" pitchFamily="18" charset="0"/>
              <a:cs typeface="Arial" charset="0"/>
            </a:endParaRPr>
          </a:p>
        </p:txBody>
      </p:sp>
      <p:pic>
        <p:nvPicPr>
          <p:cNvPr id="35844" name="Picture 5" descr="dptz_main"/>
          <p:cNvPicPr>
            <a:picLocks noChangeAspect="1" noChangeArrowheads="1"/>
          </p:cNvPicPr>
          <p:nvPr/>
        </p:nvPicPr>
        <p:blipFill>
          <a:blip r:embed="rId3" cstate="print"/>
          <a:srcRect/>
          <a:stretch>
            <a:fillRect/>
          </a:stretch>
        </p:blipFill>
        <p:spPr bwMode="auto">
          <a:xfrm>
            <a:off x="838200" y="1371600"/>
            <a:ext cx="3352800" cy="1947863"/>
          </a:xfrm>
          <a:prstGeom prst="rect">
            <a:avLst/>
          </a:prstGeom>
          <a:noFill/>
          <a:ln w="9525">
            <a:noFill/>
            <a:miter lim="800000"/>
            <a:headEnd/>
            <a:tailEnd/>
          </a:ln>
        </p:spPr>
      </p:pic>
      <p:pic>
        <p:nvPicPr>
          <p:cNvPr id="35846" name="Picture 8"/>
          <p:cNvPicPr>
            <a:picLocks noChangeAspect="1" noChangeArrowheads="1"/>
          </p:cNvPicPr>
          <p:nvPr/>
        </p:nvPicPr>
        <p:blipFill>
          <a:blip r:embed="rId4" cstate="print"/>
          <a:srcRect/>
          <a:stretch>
            <a:fillRect/>
          </a:stretch>
        </p:blipFill>
        <p:spPr bwMode="auto">
          <a:xfrm>
            <a:off x="514350" y="3319463"/>
            <a:ext cx="3962400" cy="1887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IQlogo_hires"/>
          <p:cNvPicPr>
            <a:picLocks noChangeAspect="1" noChangeArrowheads="1"/>
          </p:cNvPicPr>
          <p:nvPr/>
        </p:nvPicPr>
        <p:blipFill>
          <a:blip r:embed="rId3" cstate="print"/>
          <a:srcRect/>
          <a:stretch>
            <a:fillRect/>
          </a:stretch>
        </p:blipFill>
        <p:spPr bwMode="auto">
          <a:xfrm>
            <a:off x="7620000" y="6400800"/>
            <a:ext cx="1333500" cy="277813"/>
          </a:xfrm>
          <a:prstGeom prst="rect">
            <a:avLst/>
          </a:prstGeom>
          <a:noFill/>
          <a:ln w="9525">
            <a:noFill/>
            <a:miter lim="800000"/>
            <a:headEnd/>
            <a:tailEnd/>
          </a:ln>
        </p:spPr>
      </p:pic>
      <p:pic>
        <p:nvPicPr>
          <p:cNvPr id="37890" name="Picture 3" descr="IQlogo_hires"/>
          <p:cNvPicPr>
            <a:picLocks noChangeAspect="1" noChangeArrowheads="1"/>
          </p:cNvPicPr>
          <p:nvPr/>
        </p:nvPicPr>
        <p:blipFill>
          <a:blip r:embed="rId3" cstate="print"/>
          <a:srcRect/>
          <a:stretch>
            <a:fillRect/>
          </a:stretch>
        </p:blipFill>
        <p:spPr bwMode="auto">
          <a:xfrm>
            <a:off x="7620000" y="6400800"/>
            <a:ext cx="1333500" cy="277813"/>
          </a:xfrm>
          <a:prstGeom prst="rect">
            <a:avLst/>
          </a:prstGeom>
          <a:noFill/>
          <a:ln w="9525">
            <a:noFill/>
            <a:miter lim="800000"/>
            <a:headEnd/>
            <a:tailEnd/>
          </a:ln>
        </p:spPr>
      </p:pic>
      <p:pic>
        <p:nvPicPr>
          <p:cNvPr id="37891" name="Picture 4" descr="fj705v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grpSp>
        <p:nvGrpSpPr>
          <p:cNvPr id="2" name="Group 5"/>
          <p:cNvGrpSpPr>
            <a:grpSpLocks/>
          </p:cNvGrpSpPr>
          <p:nvPr/>
        </p:nvGrpSpPr>
        <p:grpSpPr bwMode="auto">
          <a:xfrm>
            <a:off x="3657600" y="381000"/>
            <a:ext cx="4278313" cy="3733800"/>
            <a:chOff x="2304" y="240"/>
            <a:chExt cx="2695" cy="2352"/>
          </a:xfrm>
        </p:grpSpPr>
        <p:pic>
          <p:nvPicPr>
            <p:cNvPr id="37903" name="Picture 6"/>
            <p:cNvPicPr>
              <a:picLocks noChangeAspect="1" noChangeArrowheads="1"/>
            </p:cNvPicPr>
            <p:nvPr/>
          </p:nvPicPr>
          <p:blipFill>
            <a:blip r:embed="rId5" cstate="print"/>
            <a:srcRect/>
            <a:stretch>
              <a:fillRect/>
            </a:stretch>
          </p:blipFill>
          <p:spPr bwMode="auto">
            <a:xfrm>
              <a:off x="3936" y="240"/>
              <a:ext cx="1063" cy="1550"/>
            </a:xfrm>
            <a:prstGeom prst="rect">
              <a:avLst/>
            </a:prstGeom>
            <a:noFill/>
            <a:ln w="19050">
              <a:solidFill>
                <a:srgbClr val="FF0000"/>
              </a:solidFill>
              <a:miter lim="800000"/>
              <a:headEnd/>
              <a:tailEnd/>
            </a:ln>
          </p:spPr>
        </p:pic>
        <p:sp>
          <p:nvSpPr>
            <p:cNvPr id="37904" name="Rectangle 7"/>
            <p:cNvSpPr>
              <a:spLocks noChangeArrowheads="1"/>
            </p:cNvSpPr>
            <p:nvPr/>
          </p:nvSpPr>
          <p:spPr bwMode="auto">
            <a:xfrm>
              <a:off x="2304" y="2064"/>
              <a:ext cx="384" cy="528"/>
            </a:xfrm>
            <a:prstGeom prst="rect">
              <a:avLst/>
            </a:prstGeom>
            <a:noFill/>
            <a:ln w="19050" algn="ctr">
              <a:solidFill>
                <a:srgbClr val="FF0000"/>
              </a:solidFill>
              <a:miter lim="800000"/>
              <a:headEnd/>
              <a:tailEnd/>
            </a:ln>
          </p:spPr>
          <p:txBody>
            <a:bodyPr wrap="none" anchor="ctr"/>
            <a:lstStyle/>
            <a:p>
              <a:endParaRPr lang="en-US" sz="1800"/>
            </a:p>
          </p:txBody>
        </p:sp>
        <p:sp>
          <p:nvSpPr>
            <p:cNvPr id="37905" name="Line 8"/>
            <p:cNvSpPr>
              <a:spLocks noChangeShapeType="1"/>
            </p:cNvSpPr>
            <p:nvPr/>
          </p:nvSpPr>
          <p:spPr bwMode="auto">
            <a:xfrm flipV="1">
              <a:off x="2304" y="240"/>
              <a:ext cx="1632" cy="1824"/>
            </a:xfrm>
            <a:prstGeom prst="line">
              <a:avLst/>
            </a:prstGeom>
            <a:noFill/>
            <a:ln w="19050">
              <a:solidFill>
                <a:srgbClr val="FF0000"/>
              </a:solidFill>
              <a:round/>
              <a:headEnd/>
              <a:tailEnd type="triangle" w="med" len="med"/>
            </a:ln>
          </p:spPr>
          <p:txBody>
            <a:bodyPr/>
            <a:lstStyle/>
            <a:p>
              <a:endParaRPr lang="en-US"/>
            </a:p>
          </p:txBody>
        </p:sp>
        <p:sp>
          <p:nvSpPr>
            <p:cNvPr id="37906" name="Line 9"/>
            <p:cNvSpPr>
              <a:spLocks noChangeShapeType="1"/>
            </p:cNvSpPr>
            <p:nvPr/>
          </p:nvSpPr>
          <p:spPr bwMode="auto">
            <a:xfrm flipV="1">
              <a:off x="2688" y="1776"/>
              <a:ext cx="2304" cy="816"/>
            </a:xfrm>
            <a:prstGeom prst="line">
              <a:avLst/>
            </a:prstGeom>
            <a:noFill/>
            <a:ln w="19050">
              <a:solidFill>
                <a:srgbClr val="FF0000"/>
              </a:solidFill>
              <a:round/>
              <a:headEnd/>
              <a:tailEnd/>
            </a:ln>
          </p:spPr>
          <p:txBody>
            <a:bodyPr/>
            <a:lstStyle/>
            <a:p>
              <a:endParaRPr lang="en-US"/>
            </a:p>
          </p:txBody>
        </p:sp>
      </p:grpSp>
      <p:grpSp>
        <p:nvGrpSpPr>
          <p:cNvPr id="3" name="Group 10"/>
          <p:cNvGrpSpPr>
            <a:grpSpLocks/>
          </p:cNvGrpSpPr>
          <p:nvPr/>
        </p:nvGrpSpPr>
        <p:grpSpPr bwMode="auto">
          <a:xfrm>
            <a:off x="762000" y="457200"/>
            <a:ext cx="4114800" cy="1524000"/>
            <a:chOff x="480" y="288"/>
            <a:chExt cx="2592" cy="960"/>
          </a:xfrm>
        </p:grpSpPr>
        <p:pic>
          <p:nvPicPr>
            <p:cNvPr id="37900" name="Picture 11"/>
            <p:cNvPicPr>
              <a:picLocks noChangeAspect="1" noChangeArrowheads="1"/>
            </p:cNvPicPr>
            <p:nvPr/>
          </p:nvPicPr>
          <p:blipFill>
            <a:blip r:embed="rId6" cstate="print"/>
            <a:srcRect/>
            <a:stretch>
              <a:fillRect/>
            </a:stretch>
          </p:blipFill>
          <p:spPr bwMode="auto">
            <a:xfrm>
              <a:off x="480" y="288"/>
              <a:ext cx="762" cy="960"/>
            </a:xfrm>
            <a:prstGeom prst="rect">
              <a:avLst/>
            </a:prstGeom>
            <a:noFill/>
            <a:ln w="19050">
              <a:solidFill>
                <a:srgbClr val="FFFF00"/>
              </a:solidFill>
              <a:miter lim="800000"/>
              <a:headEnd/>
              <a:tailEnd/>
            </a:ln>
          </p:spPr>
        </p:pic>
        <p:sp>
          <p:nvSpPr>
            <p:cNvPr id="37901" name="Line 12"/>
            <p:cNvSpPr>
              <a:spLocks noChangeShapeType="1"/>
            </p:cNvSpPr>
            <p:nvPr/>
          </p:nvSpPr>
          <p:spPr bwMode="auto">
            <a:xfrm flipH="1" flipV="1">
              <a:off x="1248" y="672"/>
              <a:ext cx="1584" cy="288"/>
            </a:xfrm>
            <a:prstGeom prst="line">
              <a:avLst/>
            </a:prstGeom>
            <a:noFill/>
            <a:ln w="19050">
              <a:solidFill>
                <a:srgbClr val="FFFF00"/>
              </a:solidFill>
              <a:round/>
              <a:headEnd/>
              <a:tailEnd type="triangle" w="med" len="med"/>
            </a:ln>
          </p:spPr>
          <p:txBody>
            <a:bodyPr/>
            <a:lstStyle/>
            <a:p>
              <a:endParaRPr lang="en-US"/>
            </a:p>
          </p:txBody>
        </p:sp>
        <p:sp>
          <p:nvSpPr>
            <p:cNvPr id="37902" name="Rectangle 13"/>
            <p:cNvSpPr>
              <a:spLocks noChangeArrowheads="1"/>
            </p:cNvSpPr>
            <p:nvPr/>
          </p:nvSpPr>
          <p:spPr bwMode="auto">
            <a:xfrm>
              <a:off x="2832" y="864"/>
              <a:ext cx="240" cy="288"/>
            </a:xfrm>
            <a:prstGeom prst="rect">
              <a:avLst/>
            </a:prstGeom>
            <a:noFill/>
            <a:ln w="9525" algn="ctr">
              <a:solidFill>
                <a:srgbClr val="FFFF00"/>
              </a:solidFill>
              <a:miter lim="800000"/>
              <a:headEnd/>
              <a:tailEnd/>
            </a:ln>
          </p:spPr>
          <p:txBody>
            <a:bodyPr wrap="none" anchor="ctr"/>
            <a:lstStyle/>
            <a:p>
              <a:endParaRPr lang="en-US" sz="1800"/>
            </a:p>
          </p:txBody>
        </p:sp>
      </p:grpSp>
      <p:grpSp>
        <p:nvGrpSpPr>
          <p:cNvPr id="4" name="Group 14"/>
          <p:cNvGrpSpPr>
            <a:grpSpLocks/>
          </p:cNvGrpSpPr>
          <p:nvPr/>
        </p:nvGrpSpPr>
        <p:grpSpPr bwMode="auto">
          <a:xfrm>
            <a:off x="762000" y="4572000"/>
            <a:ext cx="2438400" cy="2057400"/>
            <a:chOff x="480" y="2880"/>
            <a:chExt cx="1536" cy="1296"/>
          </a:xfrm>
        </p:grpSpPr>
        <p:grpSp>
          <p:nvGrpSpPr>
            <p:cNvPr id="5" name="Group 15"/>
            <p:cNvGrpSpPr>
              <a:grpSpLocks/>
            </p:cNvGrpSpPr>
            <p:nvPr/>
          </p:nvGrpSpPr>
          <p:grpSpPr bwMode="auto">
            <a:xfrm>
              <a:off x="480" y="2880"/>
              <a:ext cx="1536" cy="1296"/>
              <a:chOff x="480" y="2880"/>
              <a:chExt cx="1536" cy="1296"/>
            </a:xfrm>
          </p:grpSpPr>
          <p:pic>
            <p:nvPicPr>
              <p:cNvPr id="37897" name="Picture 16"/>
              <p:cNvPicPr>
                <a:picLocks noChangeAspect="1" noChangeArrowheads="1"/>
              </p:cNvPicPr>
              <p:nvPr/>
            </p:nvPicPr>
            <p:blipFill>
              <a:blip r:embed="rId7" cstate="print"/>
              <a:srcRect/>
              <a:stretch>
                <a:fillRect/>
              </a:stretch>
            </p:blipFill>
            <p:spPr bwMode="auto">
              <a:xfrm>
                <a:off x="912" y="3456"/>
                <a:ext cx="1104" cy="720"/>
              </a:xfrm>
              <a:prstGeom prst="rect">
                <a:avLst/>
              </a:prstGeom>
              <a:noFill/>
              <a:ln w="9525">
                <a:solidFill>
                  <a:schemeClr val="accent1"/>
                </a:solidFill>
                <a:miter lim="800000"/>
                <a:headEnd/>
                <a:tailEnd/>
              </a:ln>
            </p:spPr>
          </p:pic>
          <p:sp>
            <p:nvSpPr>
              <p:cNvPr id="37898" name="Line 17"/>
              <p:cNvSpPr>
                <a:spLocks noChangeShapeType="1"/>
              </p:cNvSpPr>
              <p:nvPr/>
            </p:nvSpPr>
            <p:spPr bwMode="auto">
              <a:xfrm>
                <a:off x="480" y="3120"/>
                <a:ext cx="432" cy="1008"/>
              </a:xfrm>
              <a:prstGeom prst="line">
                <a:avLst/>
              </a:prstGeom>
              <a:noFill/>
              <a:ln w="19050">
                <a:solidFill>
                  <a:schemeClr val="accent1"/>
                </a:solidFill>
                <a:round/>
                <a:headEnd/>
                <a:tailEnd type="triangle" w="med" len="med"/>
              </a:ln>
            </p:spPr>
            <p:txBody>
              <a:bodyPr/>
              <a:lstStyle/>
              <a:p>
                <a:endParaRPr lang="en-US"/>
              </a:p>
            </p:txBody>
          </p:sp>
          <p:sp>
            <p:nvSpPr>
              <p:cNvPr id="37899" name="Line 18"/>
              <p:cNvSpPr>
                <a:spLocks noChangeShapeType="1"/>
              </p:cNvSpPr>
              <p:nvPr/>
            </p:nvSpPr>
            <p:spPr bwMode="auto">
              <a:xfrm>
                <a:off x="864" y="2880"/>
                <a:ext cx="1152" cy="576"/>
              </a:xfrm>
              <a:prstGeom prst="line">
                <a:avLst/>
              </a:prstGeom>
              <a:noFill/>
              <a:ln w="19050">
                <a:solidFill>
                  <a:schemeClr val="accent1"/>
                </a:solidFill>
                <a:round/>
                <a:headEnd/>
                <a:tailEnd type="triangle" w="med" len="med"/>
              </a:ln>
            </p:spPr>
            <p:txBody>
              <a:bodyPr/>
              <a:lstStyle/>
              <a:p>
                <a:endParaRPr lang="en-US"/>
              </a:p>
            </p:txBody>
          </p:sp>
        </p:grpSp>
        <p:sp>
          <p:nvSpPr>
            <p:cNvPr id="37896" name="Rectangle 19"/>
            <p:cNvSpPr>
              <a:spLocks noChangeArrowheads="1"/>
            </p:cNvSpPr>
            <p:nvPr/>
          </p:nvSpPr>
          <p:spPr bwMode="auto">
            <a:xfrm>
              <a:off x="480" y="2880"/>
              <a:ext cx="384" cy="240"/>
            </a:xfrm>
            <a:prstGeom prst="rect">
              <a:avLst/>
            </a:prstGeom>
            <a:noFill/>
            <a:ln w="19050" algn="ctr">
              <a:solidFill>
                <a:schemeClr val="accent1"/>
              </a:solidFill>
              <a:miter lim="800000"/>
              <a:headEnd/>
              <a:tailEnd/>
            </a:ln>
          </p:spPr>
          <p:txBody>
            <a:bodyPr wrap="none" anchor="ctr"/>
            <a:lstStyle/>
            <a:p>
              <a:endParaRPr lang="en-US" sz="1800"/>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40e49"/>
          <p:cNvPicPr>
            <a:picLocks noChangeAspect="1" noChangeArrowheads="1"/>
          </p:cNvPicPr>
          <p:nvPr/>
        </p:nvPicPr>
        <p:blipFill>
          <a:blip r:embed="rId3" cstate="print"/>
          <a:srcRect/>
          <a:stretch>
            <a:fillRect/>
          </a:stretch>
        </p:blipFill>
        <p:spPr bwMode="auto">
          <a:xfrm>
            <a:off x="3733800" y="1828800"/>
            <a:ext cx="3276600" cy="2425700"/>
          </a:xfrm>
          <a:prstGeom prst="rect">
            <a:avLst/>
          </a:prstGeom>
          <a:noFill/>
          <a:ln w="9525">
            <a:noFill/>
            <a:miter lim="800000"/>
            <a:headEnd/>
            <a:tailEnd/>
          </a:ln>
        </p:spPr>
      </p:pic>
      <p:grpSp>
        <p:nvGrpSpPr>
          <p:cNvPr id="2" name="Group 3"/>
          <p:cNvGrpSpPr>
            <a:grpSpLocks/>
          </p:cNvGrpSpPr>
          <p:nvPr/>
        </p:nvGrpSpPr>
        <p:grpSpPr bwMode="auto">
          <a:xfrm>
            <a:off x="2209800" y="1828800"/>
            <a:ext cx="4800600" cy="2438400"/>
            <a:chOff x="1392" y="1152"/>
            <a:chExt cx="3024" cy="1536"/>
          </a:xfrm>
        </p:grpSpPr>
        <p:sp>
          <p:nvSpPr>
            <p:cNvPr id="39944" name="Rectangle 4"/>
            <p:cNvSpPr>
              <a:spLocks noChangeArrowheads="1"/>
            </p:cNvSpPr>
            <p:nvPr/>
          </p:nvSpPr>
          <p:spPr bwMode="auto">
            <a:xfrm>
              <a:off x="2352" y="2316"/>
              <a:ext cx="2064" cy="372"/>
            </a:xfrm>
            <a:prstGeom prst="rect">
              <a:avLst/>
            </a:prstGeom>
            <a:solidFill>
              <a:srgbClr val="C0C0C0">
                <a:alpha val="50195"/>
              </a:srgbClr>
            </a:solidFill>
            <a:ln w="9525">
              <a:noFill/>
              <a:miter lim="800000"/>
              <a:headEnd/>
              <a:tailEnd/>
            </a:ln>
          </p:spPr>
          <p:txBody>
            <a:bodyPr wrap="none" anchor="ctr"/>
            <a:lstStyle/>
            <a:p>
              <a:endParaRPr lang="en-US" sz="1800"/>
            </a:p>
          </p:txBody>
        </p:sp>
        <p:sp>
          <p:nvSpPr>
            <p:cNvPr id="39945" name="Rectangle 5"/>
            <p:cNvSpPr>
              <a:spLocks noChangeArrowheads="1"/>
            </p:cNvSpPr>
            <p:nvPr/>
          </p:nvSpPr>
          <p:spPr bwMode="auto">
            <a:xfrm>
              <a:off x="2352" y="1152"/>
              <a:ext cx="2064" cy="372"/>
            </a:xfrm>
            <a:prstGeom prst="rect">
              <a:avLst/>
            </a:prstGeom>
            <a:solidFill>
              <a:srgbClr val="C0C0C0">
                <a:alpha val="50195"/>
              </a:srgbClr>
            </a:solidFill>
            <a:ln w="9525">
              <a:noFill/>
              <a:miter lim="800000"/>
              <a:headEnd/>
              <a:tailEnd/>
            </a:ln>
          </p:spPr>
          <p:txBody>
            <a:bodyPr wrap="none" anchor="ctr"/>
            <a:lstStyle/>
            <a:p>
              <a:endParaRPr lang="en-US" sz="1800"/>
            </a:p>
          </p:txBody>
        </p:sp>
        <p:sp>
          <p:nvSpPr>
            <p:cNvPr id="39946" name="AutoShape 6"/>
            <p:cNvSpPr>
              <a:spLocks noChangeArrowheads="1"/>
            </p:cNvSpPr>
            <p:nvPr/>
          </p:nvSpPr>
          <p:spPr bwMode="auto">
            <a:xfrm>
              <a:off x="1536" y="1200"/>
              <a:ext cx="76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1993 h 21600"/>
                <a:gd name="T14" fmla="*/ 16734 w 21600"/>
                <a:gd name="T15" fmla="*/ 10157 h 21600"/>
              </a:gdLst>
              <a:ahLst/>
              <a:cxnLst>
                <a:cxn ang="T8">
                  <a:pos x="T0" y="T1"/>
                </a:cxn>
                <a:cxn ang="T9">
                  <a:pos x="T2" y="T3"/>
                </a:cxn>
                <a:cxn ang="T10">
                  <a:pos x="T4" y="T5"/>
                </a:cxn>
                <a:cxn ang="T11">
                  <a:pos x="T6" y="T7"/>
                </a:cxn>
              </a:cxnLst>
              <a:rect l="T12" t="T13" r="T14" b="T15"/>
              <a:pathLst>
                <a:path w="21600" h="21600">
                  <a:moveTo>
                    <a:pt x="21600" y="6079"/>
                  </a:moveTo>
                  <a:lnTo>
                    <a:pt x="14288" y="0"/>
                  </a:lnTo>
                  <a:lnTo>
                    <a:pt x="14288" y="2025"/>
                  </a:lnTo>
                  <a:lnTo>
                    <a:pt x="12427" y="2025"/>
                  </a:lnTo>
                  <a:cubicBezTo>
                    <a:pt x="5564" y="2025"/>
                    <a:pt x="0" y="6562"/>
                    <a:pt x="0" y="12158"/>
                  </a:cubicBezTo>
                  <a:lnTo>
                    <a:pt x="0" y="21600"/>
                  </a:lnTo>
                  <a:lnTo>
                    <a:pt x="8287" y="21600"/>
                  </a:lnTo>
                  <a:lnTo>
                    <a:pt x="8287" y="12158"/>
                  </a:lnTo>
                  <a:cubicBezTo>
                    <a:pt x="8287" y="11040"/>
                    <a:pt x="10141" y="10133"/>
                    <a:pt x="12427" y="10133"/>
                  </a:cubicBezTo>
                  <a:lnTo>
                    <a:pt x="14288" y="10133"/>
                  </a:lnTo>
                  <a:lnTo>
                    <a:pt x="14288" y="12158"/>
                  </a:lnTo>
                  <a:close/>
                </a:path>
              </a:pathLst>
            </a:custGeom>
            <a:solidFill>
              <a:srgbClr val="006666"/>
            </a:solidFill>
            <a:ln w="9525">
              <a:noFill/>
              <a:miter lim="800000"/>
              <a:headEnd/>
              <a:tailEnd/>
            </a:ln>
          </p:spPr>
          <p:txBody>
            <a:bodyPr wrap="none" anchor="ctr"/>
            <a:lstStyle/>
            <a:p>
              <a:endParaRPr lang="en-US"/>
            </a:p>
          </p:txBody>
        </p:sp>
        <p:sp>
          <p:nvSpPr>
            <p:cNvPr id="39947" name="AutoShape 7"/>
            <p:cNvSpPr>
              <a:spLocks noChangeArrowheads="1"/>
            </p:cNvSpPr>
            <p:nvPr/>
          </p:nvSpPr>
          <p:spPr bwMode="auto">
            <a:xfrm flipV="1">
              <a:off x="1536" y="2208"/>
              <a:ext cx="76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1993 h 21600"/>
                <a:gd name="T14" fmla="*/ 16734 w 21600"/>
                <a:gd name="T15" fmla="*/ 10157 h 21600"/>
              </a:gdLst>
              <a:ahLst/>
              <a:cxnLst>
                <a:cxn ang="T8">
                  <a:pos x="T0" y="T1"/>
                </a:cxn>
                <a:cxn ang="T9">
                  <a:pos x="T2" y="T3"/>
                </a:cxn>
                <a:cxn ang="T10">
                  <a:pos x="T4" y="T5"/>
                </a:cxn>
                <a:cxn ang="T11">
                  <a:pos x="T6" y="T7"/>
                </a:cxn>
              </a:cxnLst>
              <a:rect l="T12" t="T13" r="T14" b="T15"/>
              <a:pathLst>
                <a:path w="21600" h="21600">
                  <a:moveTo>
                    <a:pt x="21600" y="6079"/>
                  </a:moveTo>
                  <a:lnTo>
                    <a:pt x="14288" y="0"/>
                  </a:lnTo>
                  <a:lnTo>
                    <a:pt x="14288" y="2025"/>
                  </a:lnTo>
                  <a:lnTo>
                    <a:pt x="12427" y="2025"/>
                  </a:lnTo>
                  <a:cubicBezTo>
                    <a:pt x="5564" y="2025"/>
                    <a:pt x="0" y="6562"/>
                    <a:pt x="0" y="12158"/>
                  </a:cubicBezTo>
                  <a:lnTo>
                    <a:pt x="0" y="21600"/>
                  </a:lnTo>
                  <a:lnTo>
                    <a:pt x="8287" y="21600"/>
                  </a:lnTo>
                  <a:lnTo>
                    <a:pt x="8287" y="12158"/>
                  </a:lnTo>
                  <a:cubicBezTo>
                    <a:pt x="8287" y="11040"/>
                    <a:pt x="10141" y="10133"/>
                    <a:pt x="12427" y="10133"/>
                  </a:cubicBezTo>
                  <a:lnTo>
                    <a:pt x="14288" y="10133"/>
                  </a:lnTo>
                  <a:lnTo>
                    <a:pt x="14288" y="12158"/>
                  </a:lnTo>
                  <a:close/>
                </a:path>
              </a:pathLst>
            </a:custGeom>
            <a:solidFill>
              <a:srgbClr val="006666"/>
            </a:solidFill>
            <a:ln w="9525">
              <a:noFill/>
              <a:miter lim="800000"/>
              <a:headEnd/>
              <a:tailEnd/>
            </a:ln>
          </p:spPr>
          <p:txBody>
            <a:bodyPr wrap="none" anchor="ctr"/>
            <a:lstStyle/>
            <a:p>
              <a:endParaRPr lang="en-US"/>
            </a:p>
          </p:txBody>
        </p:sp>
        <p:sp>
          <p:nvSpPr>
            <p:cNvPr id="39948" name="Text Box 8"/>
            <p:cNvSpPr txBox="1">
              <a:spLocks noChangeArrowheads="1"/>
            </p:cNvSpPr>
            <p:nvPr/>
          </p:nvSpPr>
          <p:spPr bwMode="auto">
            <a:xfrm>
              <a:off x="1392" y="1584"/>
              <a:ext cx="624" cy="520"/>
            </a:xfrm>
            <a:prstGeom prst="rect">
              <a:avLst/>
            </a:prstGeom>
            <a:noFill/>
            <a:ln w="9525">
              <a:noFill/>
              <a:miter lim="800000"/>
              <a:headEnd/>
              <a:tailEnd/>
            </a:ln>
          </p:spPr>
          <p:txBody>
            <a:bodyPr>
              <a:spAutoFit/>
            </a:bodyPr>
            <a:lstStyle/>
            <a:p>
              <a:pPr algn="ctr"/>
              <a:r>
                <a:rPr lang="en-US" altLang="en-US" sz="1600" b="1">
                  <a:cs typeface="Times New Roman" pitchFamily="18" charset="0"/>
                </a:rPr>
                <a:t>CCTV </a:t>
              </a:r>
            </a:p>
            <a:p>
              <a:pPr algn="ctr"/>
              <a:r>
                <a:rPr lang="en-US" altLang="en-US" sz="1600" b="1">
                  <a:cs typeface="Times New Roman" pitchFamily="18" charset="0"/>
                </a:rPr>
                <a:t>Wasted</a:t>
              </a:r>
            </a:p>
            <a:p>
              <a:pPr algn="ctr"/>
              <a:r>
                <a:rPr lang="en-US" altLang="en-US" sz="1600" b="1">
                  <a:cs typeface="Times New Roman" pitchFamily="18" charset="0"/>
                </a:rPr>
                <a:t>Video</a:t>
              </a:r>
            </a:p>
          </p:txBody>
        </p:sp>
      </p:grpSp>
      <p:sp>
        <p:nvSpPr>
          <p:cNvPr id="39939" name="Rectangle 9"/>
          <p:cNvSpPr>
            <a:spLocks noChangeArrowheads="1"/>
          </p:cNvSpPr>
          <p:nvPr/>
        </p:nvSpPr>
        <p:spPr bwMode="auto">
          <a:xfrm>
            <a:off x="838200" y="1854200"/>
            <a:ext cx="7010400" cy="584200"/>
          </a:xfrm>
          <a:prstGeom prst="rect">
            <a:avLst/>
          </a:prstGeom>
          <a:noFill/>
          <a:ln w="9525">
            <a:noFill/>
            <a:miter lim="800000"/>
            <a:headEnd/>
            <a:tailEnd/>
          </a:ln>
        </p:spPr>
        <p:txBody>
          <a:bodyPr lIns="0" tIns="0" rIns="0" bIns="0"/>
          <a:lstStyle/>
          <a:p>
            <a:pPr marL="609600" indent="-609600">
              <a:spcBef>
                <a:spcPct val="20000"/>
              </a:spcBef>
            </a:pPr>
            <a:endParaRPr lang="en-US" altLang="en-US" sz="2400">
              <a:cs typeface="Times New Roman" pitchFamily="18" charset="0"/>
            </a:endParaRPr>
          </a:p>
        </p:txBody>
      </p:sp>
      <p:sp>
        <p:nvSpPr>
          <p:cNvPr id="39940" name="Rectangle 10"/>
          <p:cNvSpPr>
            <a:spLocks noChangeArrowheads="1"/>
          </p:cNvSpPr>
          <p:nvPr/>
        </p:nvSpPr>
        <p:spPr bwMode="auto">
          <a:xfrm>
            <a:off x="457200" y="283464"/>
            <a:ext cx="3054350" cy="1143000"/>
          </a:xfrm>
          <a:prstGeom prst="rect">
            <a:avLst/>
          </a:prstGeom>
          <a:noFill/>
          <a:ln w="9525">
            <a:noFill/>
            <a:miter lim="800000"/>
            <a:headEnd/>
            <a:tailEnd/>
          </a:ln>
        </p:spPr>
        <p:txBody>
          <a:bodyPr/>
          <a:lstStyle/>
          <a:p>
            <a:pPr eaLnBrk="0" hangingPunct="0"/>
            <a:r>
              <a:rPr lang="en-US" altLang="en-US" sz="2400" b="1" dirty="0">
                <a:solidFill>
                  <a:srgbClr val="0899A3"/>
                </a:solidFill>
                <a:ea typeface="Arial" charset="0"/>
                <a:cs typeface="Arial" charset="0"/>
              </a:rPr>
              <a:t>Image </a:t>
            </a:r>
            <a:r>
              <a:rPr lang="en-US" altLang="en-US" sz="2400" b="1" dirty="0" smtClean="0">
                <a:solidFill>
                  <a:srgbClr val="0899A3"/>
                </a:solidFill>
                <a:ea typeface="Arial" charset="0"/>
                <a:cs typeface="Arial" charset="0"/>
              </a:rPr>
              <a:t>Cropping</a:t>
            </a:r>
            <a:endParaRPr lang="en-US" altLang="en-US" sz="2400" b="1" dirty="0">
              <a:solidFill>
                <a:srgbClr val="0899A3"/>
              </a:solidFill>
              <a:ea typeface="Arial" charset="0"/>
              <a:cs typeface="Arial" charset="0"/>
            </a:endParaRPr>
          </a:p>
        </p:txBody>
      </p:sp>
      <p:grpSp>
        <p:nvGrpSpPr>
          <p:cNvPr id="3" name="Group 11"/>
          <p:cNvGrpSpPr>
            <a:grpSpLocks/>
          </p:cNvGrpSpPr>
          <p:nvPr/>
        </p:nvGrpSpPr>
        <p:grpSpPr bwMode="auto">
          <a:xfrm>
            <a:off x="1295400" y="1676400"/>
            <a:ext cx="7419975" cy="3429000"/>
            <a:chOff x="864" y="1056"/>
            <a:chExt cx="4434" cy="2160"/>
          </a:xfrm>
        </p:grpSpPr>
        <p:pic>
          <p:nvPicPr>
            <p:cNvPr id="39942" name="Picture 12" descr="40e49"/>
            <p:cNvPicPr>
              <a:picLocks noChangeAspect="1" noChangeArrowheads="1"/>
            </p:cNvPicPr>
            <p:nvPr/>
          </p:nvPicPr>
          <p:blipFill>
            <a:blip r:embed="rId3" cstate="print"/>
            <a:srcRect t="24417" b="23584"/>
            <a:stretch>
              <a:fillRect/>
            </a:stretch>
          </p:blipFill>
          <p:spPr bwMode="auto">
            <a:xfrm>
              <a:off x="864" y="1056"/>
              <a:ext cx="4434" cy="1729"/>
            </a:xfrm>
            <a:prstGeom prst="rect">
              <a:avLst/>
            </a:prstGeom>
            <a:noFill/>
            <a:ln w="9525">
              <a:noFill/>
              <a:miter lim="800000"/>
              <a:headEnd/>
              <a:tailEnd/>
            </a:ln>
          </p:spPr>
        </p:pic>
        <p:sp>
          <p:nvSpPr>
            <p:cNvPr id="39943" name="Rectangle 13"/>
            <p:cNvSpPr>
              <a:spLocks noChangeArrowheads="1"/>
            </p:cNvSpPr>
            <p:nvPr/>
          </p:nvSpPr>
          <p:spPr bwMode="auto">
            <a:xfrm>
              <a:off x="1008" y="2832"/>
              <a:ext cx="4032" cy="384"/>
            </a:xfrm>
            <a:prstGeom prst="rect">
              <a:avLst/>
            </a:prstGeom>
            <a:noFill/>
            <a:ln w="9525">
              <a:noFill/>
              <a:miter lim="800000"/>
              <a:headEnd/>
              <a:tailEnd/>
            </a:ln>
          </p:spPr>
          <p:txBody>
            <a:bodyPr anchor="t"/>
            <a:lstStyle/>
            <a:p>
              <a:pPr eaLnBrk="0" hangingPunct="0"/>
              <a:r>
                <a:rPr lang="en-US" altLang="en-US" sz="1400" dirty="0">
                  <a:solidFill>
                    <a:schemeClr val="bg1">
                      <a:lumMod val="50000"/>
                    </a:schemeClr>
                  </a:solidFill>
                  <a:ea typeface="Arial" charset="0"/>
                  <a:cs typeface="Arial" charset="0"/>
                </a:rPr>
                <a:t>Megapixel quality </a:t>
              </a:r>
              <a:r>
                <a:rPr lang="en-US" altLang="en-US" sz="1400" dirty="0" smtClean="0">
                  <a:solidFill>
                    <a:schemeClr val="bg1">
                      <a:lumMod val="50000"/>
                    </a:schemeClr>
                  </a:solidFill>
                  <a:ea typeface="Arial" charset="0"/>
                  <a:cs typeface="Arial" charset="0"/>
                </a:rPr>
                <a:t>video </a:t>
              </a:r>
              <a:r>
                <a:rPr lang="en-US" altLang="en-US" sz="1400" dirty="0">
                  <a:solidFill>
                    <a:schemeClr val="bg1">
                      <a:lumMod val="50000"/>
                    </a:schemeClr>
                  </a:solidFill>
                  <a:ea typeface="Arial" charset="0"/>
                  <a:cs typeface="Arial" charset="0"/>
                </a:rPr>
                <a:t/>
              </a:r>
              <a:br>
                <a:rPr lang="en-US" altLang="en-US" sz="1400" dirty="0">
                  <a:solidFill>
                    <a:schemeClr val="bg1">
                      <a:lumMod val="50000"/>
                    </a:schemeClr>
                  </a:solidFill>
                  <a:ea typeface="Arial" charset="0"/>
                  <a:cs typeface="Arial" charset="0"/>
                </a:rPr>
              </a:br>
              <a:r>
                <a:rPr lang="en-US" altLang="en-US" sz="1400" dirty="0">
                  <a:solidFill>
                    <a:schemeClr val="bg1">
                      <a:lumMod val="50000"/>
                    </a:schemeClr>
                  </a:solidFill>
                  <a:ea typeface="Arial" charset="0"/>
                  <a:cs typeface="Arial" charset="0"/>
                </a:rPr>
                <a:t>smaller file size</a:t>
              </a:r>
              <a:r>
                <a:rPr lang="en-US" altLang="en-US" sz="1400" dirty="0">
                  <a:solidFill>
                    <a:schemeClr val="bg1">
                      <a:lumMod val="50000"/>
                    </a:schemeClr>
                  </a:solidFill>
                </a:rPr>
                <a:t/>
              </a:r>
              <a:br>
                <a:rPr lang="en-US" altLang="en-US" sz="1400" dirty="0">
                  <a:solidFill>
                    <a:schemeClr val="bg1">
                      <a:lumMod val="50000"/>
                    </a:schemeClr>
                  </a:solidFill>
                </a:rPr>
              </a:br>
              <a:r>
                <a:rPr lang="en-US" altLang="en-US" sz="1400" dirty="0">
                  <a:solidFill>
                    <a:schemeClr val="bg1">
                      <a:lumMod val="50000"/>
                    </a:schemeClr>
                  </a:solidFill>
                  <a:latin typeface="Arial"/>
                  <a:cs typeface="Arial"/>
                </a:rPr>
                <a:t>Save on Bandwidth and Storage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83464"/>
            <a:ext cx="5715000" cy="685800"/>
          </a:xfrm>
          <a:prstGeom prst="rect">
            <a:avLst/>
          </a:prstGeom>
          <a:noFill/>
          <a:ln w="9525">
            <a:noFill/>
            <a:miter lim="800000"/>
            <a:headEnd/>
            <a:tailEnd/>
          </a:ln>
        </p:spPr>
        <p:txBody>
          <a:bodyPr anchor="ctr"/>
          <a:lstStyle/>
          <a:p>
            <a:pPr>
              <a:defRPr/>
            </a:pPr>
            <a:r>
              <a:rPr lang="en-US" altLang="en-US" sz="2400" b="1" dirty="0" smtClean="0">
                <a:solidFill>
                  <a:srgbClr val="0899A3"/>
                </a:solidFill>
                <a:ea typeface="Arial" charset="0"/>
                <a:cs typeface="Arial" charset="0"/>
              </a:rPr>
              <a:t>Quality </a:t>
            </a:r>
            <a:r>
              <a:rPr lang="en-US" altLang="en-US" sz="2400" b="1" dirty="0">
                <a:solidFill>
                  <a:srgbClr val="0899A3"/>
                </a:solidFill>
                <a:ea typeface="Arial" charset="0"/>
                <a:cs typeface="Arial" charset="0"/>
              </a:rPr>
              <a:t>Overview</a:t>
            </a:r>
          </a:p>
        </p:txBody>
      </p:sp>
      <p:sp>
        <p:nvSpPr>
          <p:cNvPr id="3" name="Rectangle 3"/>
          <p:cNvSpPr txBox="1">
            <a:spLocks noChangeArrowheads="1"/>
          </p:cNvSpPr>
          <p:nvPr/>
        </p:nvSpPr>
        <p:spPr bwMode="auto">
          <a:xfrm>
            <a:off x="457200" y="1050925"/>
            <a:ext cx="8305800" cy="5016500"/>
          </a:xfrm>
          <a:prstGeom prst="rect">
            <a:avLst/>
          </a:prstGeom>
          <a:noFill/>
          <a:ln w="9525">
            <a:noFill/>
            <a:miter lim="800000"/>
            <a:headEnd/>
            <a:tailEnd/>
          </a:ln>
        </p:spPr>
        <p:txBody>
          <a:bodyPr/>
          <a:lstStyle/>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requires optimized temperatures for soldering profiles for PCBA’s (Printed Circuit Board Assembly) resulting in ideal solder joints and fewer latent soldering defects.</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requires mandatory baking of bare PCB’s (Printed Circuit Board) and IC’s (Integrated Circuit) prior to SMT (Surface Mount Technology) to remove moisture from boards. This results in improved solder joints and latent defects for IC’s. </a:t>
            </a:r>
            <a:r>
              <a:rPr lang="en-US" altLang="en-US" sz="1600" dirty="0" smtClean="0">
                <a:solidFill>
                  <a:srgbClr val="0899A3"/>
                </a:solidFill>
                <a:latin typeface="Arial"/>
                <a:cs typeface="Arial"/>
              </a:rPr>
              <a:t> </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conducts 100% thermal testing during 12 hour ‘burn-in’ of all cameras at 50C. This results in accelerated infant mortality of soldering defects and component failures during the burn-in test rather than out in the field. </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performs Thermal Cycling of every shipment, -20C to +50C for 12 hours on an AQL sample basis. </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conducts 100% Eagle Eye testing of all lens types. All lenses are visually inspected for cosmetic issues and tested for optimal performance.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a:xfrm>
            <a:off x="457200" y="274638"/>
            <a:ext cx="8229600" cy="531812"/>
          </a:xfrm>
          <a:prstGeom prst="rect">
            <a:avLst/>
          </a:prstGeom>
        </p:spPr>
        <p:txBody>
          <a:bodyPr/>
          <a:lstStyle/>
          <a:p>
            <a:pPr algn="l"/>
            <a:r>
              <a:rPr lang="en-US" altLang="en-US" sz="2400" b="1" dirty="0" err="1" smtClean="0">
                <a:solidFill>
                  <a:srgbClr val="0899A3"/>
                </a:solidFill>
                <a:latin typeface="Arial" charset="0"/>
                <a:ea typeface="Arial" charset="0"/>
                <a:cs typeface="Arial" charset="0"/>
              </a:rPr>
              <a:t>IQeye</a:t>
            </a:r>
            <a:r>
              <a:rPr lang="en-US" altLang="en-US" sz="2400" b="1" dirty="0" smtClean="0">
                <a:solidFill>
                  <a:srgbClr val="0899A3"/>
                </a:solidFill>
                <a:latin typeface="Arial" charset="0"/>
                <a:ea typeface="Arial" charset="0"/>
                <a:cs typeface="Arial" charset="0"/>
              </a:rPr>
              <a:t> Camera Line -- Key Selling Points &amp; Features</a:t>
            </a:r>
          </a:p>
        </p:txBody>
      </p:sp>
      <p:sp>
        <p:nvSpPr>
          <p:cNvPr id="45058" name="Rectangle 3"/>
          <p:cNvSpPr>
            <a:spLocks noGrp="1" noChangeArrowheads="1"/>
          </p:cNvSpPr>
          <p:nvPr>
            <p:ph type="body" idx="4294967295"/>
          </p:nvPr>
        </p:nvSpPr>
        <p:spPr>
          <a:xfrm>
            <a:off x="457200" y="838200"/>
            <a:ext cx="8229600" cy="4953000"/>
          </a:xfrm>
          <a:prstGeom prst="rect">
            <a:avLst/>
          </a:prstGeom>
        </p:spPr>
        <p:txBody>
          <a:bodyPr/>
          <a:lstStyle/>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Pure IP Solution</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SD480p, HD720p, HD1080p, 3.1MP, 3.6MP &amp; 5MP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H.264  &amp; MJPEG Compression</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Low-power Consumption</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Power-over-Ethernet</a:t>
            </a:r>
            <a:endParaRPr lang="en-US" altLang="en-US" sz="1600" dirty="0" smtClean="0">
              <a:solidFill>
                <a:schemeClr val="bg1">
                  <a:lumMod val="50000"/>
                </a:schemeClr>
              </a:solidFill>
              <a:latin typeface="Arial"/>
              <a:cs typeface="Arial"/>
            </a:endParaRP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Lower Total Cost of Ownership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Utilizing IP Infrastructure</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Higher Resolution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Larger Field of View</a:t>
            </a:r>
            <a:endParaRPr lang="en-US" altLang="en-US" sz="1600" dirty="0" smtClean="0">
              <a:solidFill>
                <a:schemeClr val="bg1">
                  <a:lumMod val="50000"/>
                </a:schemeClr>
              </a:solidFill>
              <a:latin typeface="Arial"/>
              <a:cs typeface="Arial"/>
            </a:endParaRP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Industrial Design, Interchangeable Lens </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Integrated Solution for Ease of Installation </a:t>
            </a:r>
          </a:p>
          <a:p>
            <a:pPr>
              <a:buClr>
                <a:srgbClr val="0798A3"/>
              </a:buClr>
              <a:buNone/>
              <a:defRPr/>
            </a:pPr>
            <a:r>
              <a:rPr lang="en-US" altLang="en-US" sz="1600" dirty="0" smtClean="0">
                <a:solidFill>
                  <a:schemeClr val="bg1">
                    <a:lumMod val="50000"/>
                  </a:schemeClr>
                </a:solidFill>
                <a:latin typeface="Arial"/>
                <a:cs typeface="Arial"/>
              </a:rPr>
              <a:t>      and Maintenance</a:t>
            </a:r>
          </a:p>
        </p:txBody>
      </p:sp>
      <p:pic>
        <p:nvPicPr>
          <p:cNvPr id="7" name="Picture 6" descr="IQeyeSentinelWallMount.psd"/>
          <p:cNvPicPr>
            <a:picLocks noChangeAspect="1"/>
          </p:cNvPicPr>
          <p:nvPr/>
        </p:nvPicPr>
        <p:blipFill>
          <a:blip r:embed="rId2"/>
          <a:stretch>
            <a:fillRect/>
          </a:stretch>
        </p:blipFill>
        <p:spPr>
          <a:xfrm>
            <a:off x="6654511" y="936194"/>
            <a:ext cx="1796216" cy="1656511"/>
          </a:xfrm>
          <a:prstGeom prst="rect">
            <a:avLst/>
          </a:prstGeom>
        </p:spPr>
      </p:pic>
      <p:pic>
        <p:nvPicPr>
          <p:cNvPr id="8" name="Picture 7" descr="Alliance-pro.psd">
            <a:hlinkClick r:id="rId3"/>
          </p:cNvPr>
          <p:cNvPicPr>
            <a:picLocks noChangeAspect="1"/>
          </p:cNvPicPr>
          <p:nvPr/>
        </p:nvPicPr>
        <p:blipFill>
          <a:blip r:embed="rId4"/>
          <a:stretch>
            <a:fillRect/>
          </a:stretch>
        </p:blipFill>
        <p:spPr>
          <a:xfrm>
            <a:off x="6770889" y="2961902"/>
            <a:ext cx="1504183" cy="1228416"/>
          </a:xfrm>
          <a:prstGeom prst="rect">
            <a:avLst/>
          </a:prstGeom>
        </p:spPr>
      </p:pic>
      <p:pic>
        <p:nvPicPr>
          <p:cNvPr id="10" name="Picture 9" descr="3 Series.jpg"/>
          <p:cNvPicPr>
            <a:picLocks noChangeAspect="1"/>
          </p:cNvPicPr>
          <p:nvPr/>
        </p:nvPicPr>
        <p:blipFill>
          <a:blip r:embed="rId5"/>
          <a:stretch>
            <a:fillRect/>
          </a:stretch>
        </p:blipFill>
        <p:spPr>
          <a:xfrm>
            <a:off x="6828500" y="4669916"/>
            <a:ext cx="1603177" cy="1026033"/>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a:xfrm>
            <a:off x="457200" y="274638"/>
            <a:ext cx="7969250" cy="436562"/>
          </a:xfrm>
          <a:prstGeom prst="rect">
            <a:avLst/>
          </a:prstGeom>
        </p:spPr>
        <p:txBody>
          <a:bodyPr/>
          <a:lstStyle/>
          <a:p>
            <a:pPr algn="l"/>
            <a:r>
              <a:rPr lang="en-US" altLang="en-US" sz="2400" b="1" dirty="0" smtClean="0">
                <a:solidFill>
                  <a:srgbClr val="0899A3"/>
                </a:solidFill>
                <a:latin typeface="Arial" charset="0"/>
                <a:ea typeface="Arial" charset="0"/>
                <a:cs typeface="Arial" charset="0"/>
              </a:rPr>
              <a:t>Key Selling Points and Features</a:t>
            </a:r>
          </a:p>
        </p:txBody>
      </p:sp>
      <p:sp>
        <p:nvSpPr>
          <p:cNvPr id="106498" name="Rectangle 3"/>
          <p:cNvSpPr>
            <a:spLocks noGrp="1" noChangeArrowheads="1"/>
          </p:cNvSpPr>
          <p:nvPr>
            <p:ph type="body" idx="4294967295"/>
          </p:nvPr>
        </p:nvSpPr>
        <p:spPr>
          <a:xfrm>
            <a:off x="457200" y="850392"/>
            <a:ext cx="6781800" cy="4876800"/>
          </a:xfrm>
          <a:prstGeom prst="rect">
            <a:avLst/>
          </a:prstGeom>
        </p:spPr>
        <p:txBody>
          <a:bodyPr/>
          <a:lstStyle/>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High-Quality Images with Digital Pan/Tilt/Zoom (PTZ)-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No Moving Parts - Never Miss a Thing</a:t>
            </a:r>
            <a:endParaRPr lang="en-US" altLang="en-US" sz="1600" dirty="0" smtClean="0">
              <a:solidFill>
                <a:schemeClr val="bg1">
                  <a:lumMod val="50000"/>
                </a:schemeClr>
              </a:solidFill>
              <a:latin typeface="Arial"/>
              <a:cs typeface="Arial"/>
            </a:endParaRP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Excellent Low-Light Performance and Day/Night Capabilities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Digital exposure windows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Analog Output – Dual Stream or Focusing Tool</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Multi-zone Motion Detection and Privacy Masking</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Digital exposure windows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On-camera storage:  Compact Flash and SD</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Applications:  Cameo, </a:t>
            </a:r>
            <a:r>
              <a:rPr lang="en-US" altLang="en-US" sz="1600" dirty="0" err="1" smtClean="0">
                <a:solidFill>
                  <a:schemeClr val="bg1">
                    <a:lumMod val="50000"/>
                  </a:schemeClr>
                </a:solidFill>
                <a:latin typeface="Arial"/>
                <a:cs typeface="Arial"/>
              </a:rPr>
              <a:t>IQaccess</a:t>
            </a:r>
            <a:r>
              <a:rPr lang="en-US" altLang="en-US" sz="1600" dirty="0" smtClean="0">
                <a:solidFill>
                  <a:schemeClr val="bg1">
                    <a:lumMod val="50000"/>
                  </a:schemeClr>
                </a:solidFill>
                <a:latin typeface="Arial"/>
                <a:cs typeface="Arial"/>
              </a:rPr>
              <a:t>, </a:t>
            </a:r>
            <a:r>
              <a:rPr lang="en-US" altLang="en-US" sz="1600" dirty="0" err="1" smtClean="0">
                <a:solidFill>
                  <a:schemeClr val="bg1">
                    <a:lumMod val="50000"/>
                  </a:schemeClr>
                </a:solidFill>
                <a:latin typeface="Arial"/>
                <a:cs typeface="Arial"/>
              </a:rPr>
              <a:t>IQmanager</a:t>
            </a:r>
            <a:r>
              <a:rPr lang="en-US" altLang="en-US" sz="1600" dirty="0" smtClean="0">
                <a:solidFill>
                  <a:schemeClr val="bg1">
                    <a:lumMod val="50000"/>
                  </a:schemeClr>
                </a:solidFill>
                <a:latin typeface="Arial"/>
                <a:cs typeface="Arial"/>
              </a:rPr>
              <a:t>, </a:t>
            </a:r>
            <a:r>
              <a:rPr lang="en-US" altLang="en-US" sz="1600" dirty="0" err="1" smtClean="0">
                <a:solidFill>
                  <a:schemeClr val="bg1">
                    <a:lumMod val="50000"/>
                  </a:schemeClr>
                </a:solidFill>
                <a:latin typeface="Arial"/>
                <a:cs typeface="Arial"/>
              </a:rPr>
              <a:t>IQsentry</a:t>
            </a:r>
            <a:r>
              <a:rPr lang="en-US" altLang="en-US" sz="1600" dirty="0" smtClean="0">
                <a:solidFill>
                  <a:schemeClr val="bg1">
                    <a:lumMod val="50000"/>
                  </a:schemeClr>
                </a:solidFill>
                <a:latin typeface="Arial"/>
                <a:cs typeface="Arial"/>
              </a:rPr>
              <a:t>, DTS</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Analytics ready</a:t>
            </a:r>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Stable and Proven Across Market Segments</a:t>
            </a:r>
          </a:p>
        </p:txBody>
      </p:sp>
      <p:pic>
        <p:nvPicPr>
          <p:cNvPr id="6" name="Picture 5" descr="Alliance-pro.psd">
            <a:hlinkClick r:id="rId2"/>
          </p:cNvPr>
          <p:cNvPicPr>
            <a:picLocks noChangeAspect="1"/>
          </p:cNvPicPr>
          <p:nvPr/>
        </p:nvPicPr>
        <p:blipFill>
          <a:blip r:embed="rId3"/>
          <a:stretch>
            <a:fillRect/>
          </a:stretch>
        </p:blipFill>
        <p:spPr>
          <a:xfrm>
            <a:off x="7204239" y="1298368"/>
            <a:ext cx="1500927" cy="1225757"/>
          </a:xfrm>
          <a:prstGeom prst="rect">
            <a:avLst/>
          </a:prstGeom>
        </p:spPr>
      </p:pic>
      <p:pic>
        <p:nvPicPr>
          <p:cNvPr id="5" name="Picture 1"/>
          <p:cNvPicPr>
            <a:picLocks noChangeAspect="1" noChangeArrowheads="1"/>
          </p:cNvPicPr>
          <p:nvPr/>
        </p:nvPicPr>
        <p:blipFill>
          <a:blip r:embed="rId4" cstate="print"/>
          <a:srcRect/>
          <a:stretch>
            <a:fillRect/>
          </a:stretch>
        </p:blipFill>
        <p:spPr bwMode="auto">
          <a:xfrm>
            <a:off x="6985166" y="3079475"/>
            <a:ext cx="1720000" cy="999320"/>
          </a:xfrm>
          <a:prstGeom prst="rect">
            <a:avLst/>
          </a:prstGeom>
          <a:noFill/>
          <a:ln w="9525">
            <a:noFill/>
            <a:miter lim="800000"/>
            <a:headEnd/>
            <a:tailEnd/>
          </a:ln>
        </p:spPr>
      </p:pic>
      <p:pic>
        <p:nvPicPr>
          <p:cNvPr id="7" name="Picture 6" descr="3 series_900px.jpg"/>
          <p:cNvPicPr>
            <a:picLocks noChangeAspect="1"/>
          </p:cNvPicPr>
          <p:nvPr/>
        </p:nvPicPr>
        <p:blipFill>
          <a:blip r:embed="rId5"/>
          <a:stretch>
            <a:fillRect/>
          </a:stretch>
        </p:blipFill>
        <p:spPr>
          <a:xfrm>
            <a:off x="7238316" y="4445286"/>
            <a:ext cx="1466850" cy="937154"/>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8"/>
          <p:cNvSpPr txBox="1">
            <a:spLocks noChangeArrowheads="1"/>
          </p:cNvSpPr>
          <p:nvPr/>
        </p:nvSpPr>
        <p:spPr bwMode="auto">
          <a:xfrm>
            <a:off x="457200" y="283464"/>
            <a:ext cx="8801100" cy="461665"/>
          </a:xfrm>
          <a:prstGeom prst="rect">
            <a:avLst/>
          </a:prstGeom>
          <a:noFill/>
          <a:ln w="9525">
            <a:noFill/>
            <a:miter lim="800000"/>
            <a:headEnd/>
            <a:tailEnd/>
          </a:ln>
        </p:spPr>
        <p:txBody>
          <a:bodyPr wrap="square">
            <a:spAutoFit/>
          </a:bodyPr>
          <a:lstStyle/>
          <a:p>
            <a:r>
              <a:rPr lang="en-US" altLang="en-US" sz="2400" b="1" dirty="0" smtClean="0">
                <a:solidFill>
                  <a:srgbClr val="0899A3"/>
                </a:solidFill>
                <a:ea typeface="Arial" charset="0"/>
                <a:cs typeface="Arial" charset="0"/>
              </a:rPr>
              <a:t>Product </a:t>
            </a:r>
            <a:r>
              <a:rPr lang="en-US" altLang="en-US" sz="2400" b="1" dirty="0">
                <a:solidFill>
                  <a:srgbClr val="0899A3"/>
                </a:solidFill>
                <a:ea typeface="Arial" charset="0"/>
                <a:cs typeface="Arial" charset="0"/>
              </a:rPr>
              <a:t>Overview</a:t>
            </a:r>
          </a:p>
        </p:txBody>
      </p:sp>
      <p:sp>
        <p:nvSpPr>
          <p:cNvPr id="105474" name="Text Box 3"/>
          <p:cNvSpPr txBox="1">
            <a:spLocks noChangeArrowheads="1"/>
          </p:cNvSpPr>
          <p:nvPr/>
        </p:nvSpPr>
        <p:spPr bwMode="auto">
          <a:xfrm>
            <a:off x="457200" y="1322060"/>
            <a:ext cx="5410200" cy="5078313"/>
          </a:xfrm>
          <a:prstGeom prst="rect">
            <a:avLst/>
          </a:prstGeom>
          <a:noFill/>
          <a:ln w="9525">
            <a:noFill/>
            <a:miter lim="800000"/>
            <a:headEnd/>
            <a:tailEnd/>
          </a:ln>
        </p:spPr>
        <p:txBody>
          <a:bodyPr>
            <a:spAutoFit/>
          </a:bodyPr>
          <a:lstStyle/>
          <a:p>
            <a:pPr indent="-342900" eaLnBrk="0" hangingPunct="0">
              <a:spcBef>
                <a:spcPts val="12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SD480p, HD720p, HD1080p, 3.1MP, 3.6MP </a:t>
            </a:r>
            <a:r>
              <a:rPr lang="en-US" altLang="en-US" sz="1600" dirty="0">
                <a:solidFill>
                  <a:schemeClr val="bg1">
                    <a:lumMod val="50000"/>
                  </a:schemeClr>
                </a:solidFill>
                <a:latin typeface="Arial"/>
                <a:cs typeface="Arial"/>
              </a:rPr>
              <a:t>&amp; 5MP</a:t>
            </a:r>
          </a:p>
          <a:p>
            <a:pPr indent="-342900" eaLnBrk="0" hangingPunct="0">
              <a:spcBef>
                <a:spcPts val="12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&amp; MJPEG Compression</a:t>
            </a:r>
            <a:endParaRPr lang="en-US" altLang="en-US" sz="1600" dirty="0">
              <a:solidFill>
                <a:schemeClr val="bg1">
                  <a:lumMod val="50000"/>
                </a:schemeClr>
              </a:solidFill>
              <a:latin typeface="Arial"/>
              <a:cs typeface="Arial"/>
            </a:endParaRP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12-24VDC or 24VAC aux input</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Single lens Day/Night</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Multi-zone motion detection and privacy masks</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Digital exposure windows</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On-camera </a:t>
            </a:r>
            <a:r>
              <a:rPr lang="en-US" altLang="en-US" sz="1600" dirty="0" smtClean="0">
                <a:solidFill>
                  <a:schemeClr val="bg1">
                    <a:lumMod val="50000"/>
                  </a:schemeClr>
                </a:solidFill>
                <a:latin typeface="Arial"/>
                <a:cs typeface="Arial"/>
              </a:rPr>
              <a:t>applications</a:t>
            </a:r>
          </a:p>
          <a:p>
            <a:pPr marL="742950" lvl="2" indent="-342900" eaLnBrk="0" hangingPunct="0">
              <a:spcBef>
                <a:spcPts val="1200"/>
              </a:spcBef>
              <a:buClr>
                <a:srgbClr val="0798A3"/>
              </a:buClr>
              <a:defRPr/>
            </a:pPr>
            <a:r>
              <a:rPr lang="en-US" altLang="en-US" sz="1200" dirty="0" smtClean="0">
                <a:solidFill>
                  <a:schemeClr val="bg1">
                    <a:lumMod val="50000"/>
                  </a:schemeClr>
                </a:solidFill>
                <a:latin typeface="Arial"/>
                <a:cs typeface="Arial"/>
              </a:rPr>
              <a:t>—   </a:t>
            </a:r>
            <a:r>
              <a:rPr lang="en-US" altLang="en-US" sz="1200" dirty="0" err="1" smtClean="0">
                <a:solidFill>
                  <a:schemeClr val="bg1">
                    <a:lumMod val="50000"/>
                  </a:schemeClr>
                </a:solidFill>
                <a:latin typeface="Arial"/>
                <a:cs typeface="Arial"/>
              </a:rPr>
              <a:t>IQcameo</a:t>
            </a:r>
            <a:r>
              <a:rPr lang="en-US" altLang="en-US" sz="1200" dirty="0" smtClean="0">
                <a:solidFill>
                  <a:schemeClr val="bg1">
                    <a:lumMod val="50000"/>
                  </a:schemeClr>
                </a:solidFill>
                <a:latin typeface="Arial"/>
                <a:cs typeface="Arial"/>
              </a:rPr>
              <a:t>, </a:t>
            </a:r>
            <a:r>
              <a:rPr lang="en-US" altLang="en-US" sz="1200" dirty="0" err="1" smtClean="0">
                <a:solidFill>
                  <a:schemeClr val="bg1">
                    <a:lumMod val="50000"/>
                  </a:schemeClr>
                </a:solidFill>
                <a:latin typeface="Arial"/>
                <a:cs typeface="Arial"/>
              </a:rPr>
              <a:t>IQaccess</a:t>
            </a:r>
            <a:r>
              <a:rPr lang="en-US" altLang="en-US" sz="1200" dirty="0" smtClean="0">
                <a:solidFill>
                  <a:schemeClr val="bg1">
                    <a:lumMod val="50000"/>
                  </a:schemeClr>
                </a:solidFill>
                <a:latin typeface="Arial"/>
                <a:cs typeface="Arial"/>
              </a:rPr>
              <a:t>, </a:t>
            </a:r>
            <a:r>
              <a:rPr lang="en-US" altLang="en-US" sz="1200" dirty="0" err="1" smtClean="0">
                <a:solidFill>
                  <a:schemeClr val="bg1">
                    <a:lumMod val="50000"/>
                  </a:schemeClr>
                </a:solidFill>
                <a:latin typeface="Arial"/>
                <a:cs typeface="Arial"/>
              </a:rPr>
              <a:t>IQrecorder</a:t>
            </a:r>
            <a:r>
              <a:rPr lang="en-US" altLang="en-US" sz="1200" dirty="0" smtClean="0">
                <a:solidFill>
                  <a:schemeClr val="bg1">
                    <a:lumMod val="50000"/>
                  </a:schemeClr>
                </a:solidFill>
                <a:latin typeface="Arial"/>
                <a:cs typeface="Arial"/>
              </a:rPr>
              <a:t>, Direct-to-Storage (DTS)</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Digital I/Os</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Analytics ready</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a:t>
            </a:r>
            <a:r>
              <a:rPr lang="en-US" altLang="en-US" sz="1600" dirty="0" err="1">
                <a:solidFill>
                  <a:schemeClr val="bg1">
                    <a:lumMod val="50000"/>
                  </a:schemeClr>
                </a:solidFill>
                <a:latin typeface="Arial"/>
                <a:cs typeface="Arial"/>
              </a:rPr>
              <a:t>IQfocus</a:t>
            </a:r>
            <a:r>
              <a:rPr lang="en-US" altLang="en-US" sz="1600" dirty="0">
                <a:solidFill>
                  <a:schemeClr val="bg1">
                    <a:lumMod val="50000"/>
                  </a:schemeClr>
                </a:solidFill>
                <a:latin typeface="Arial"/>
                <a:cs typeface="Arial"/>
              </a:rPr>
              <a:t> &amp; analog output</a:t>
            </a:r>
          </a:p>
          <a:p>
            <a:pPr indent="-342900" eaLnBrk="0" hangingPunct="0">
              <a:spcBef>
                <a:spcPts val="1200"/>
              </a:spcBef>
              <a:buClr>
                <a:srgbClr val="0798A3"/>
              </a:buClr>
              <a:buFont typeface="Arial" pitchFamily="34" charset="0"/>
              <a:buChar char="˃"/>
              <a:defRPr/>
            </a:pPr>
            <a:r>
              <a:rPr lang="en-US" altLang="en-US" sz="1600" dirty="0">
                <a:solidFill>
                  <a:schemeClr val="bg1">
                    <a:lumMod val="50000"/>
                  </a:schemeClr>
                </a:solidFill>
                <a:latin typeface="Arial"/>
                <a:cs typeface="Arial"/>
              </a:rPr>
              <a:t> On-camera storage:  Compact Flash and </a:t>
            </a:r>
            <a:r>
              <a:rPr lang="en-US" altLang="en-US" sz="1600" dirty="0" smtClean="0">
                <a:solidFill>
                  <a:schemeClr val="bg1">
                    <a:lumMod val="50000"/>
                  </a:schemeClr>
                </a:solidFill>
                <a:latin typeface="Arial"/>
                <a:cs typeface="Arial"/>
              </a:rPr>
              <a:t>SDHC</a:t>
            </a:r>
          </a:p>
          <a:p>
            <a:pPr indent="-342900" eaLnBrk="0" hangingPunct="0">
              <a:spcBef>
                <a:spcPts val="12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3 year warranty (5-year Warranty on Alliance-pro)</a:t>
            </a:r>
          </a:p>
        </p:txBody>
      </p:sp>
      <p:sp>
        <p:nvSpPr>
          <p:cNvPr id="105475" name="Rectangle 17"/>
          <p:cNvSpPr>
            <a:spLocks noChangeArrowheads="1"/>
          </p:cNvSpPr>
          <p:nvPr/>
        </p:nvSpPr>
        <p:spPr bwMode="auto">
          <a:xfrm>
            <a:off x="457200" y="850392"/>
            <a:ext cx="8305800" cy="457200"/>
          </a:xfrm>
          <a:prstGeom prst="rect">
            <a:avLst/>
          </a:prstGeom>
          <a:solidFill>
            <a:schemeClr val="bg1"/>
          </a:solidFill>
          <a:ln w="9525">
            <a:noFill/>
            <a:miter lim="800000"/>
            <a:headEnd/>
            <a:tailEnd/>
          </a:ln>
        </p:spPr>
        <p:txBody>
          <a:bodyPr wrap="none" anchor="ctr"/>
          <a:lstStyle/>
          <a:p>
            <a:r>
              <a:rPr lang="en-US" dirty="0" smtClean="0">
                <a:solidFill>
                  <a:schemeClr val="tx1">
                    <a:lumMod val="65000"/>
                    <a:lumOff val="35000"/>
                  </a:schemeClr>
                </a:solidFill>
                <a:ea typeface="Arial" charset="0"/>
                <a:cs typeface="Arial" charset="0"/>
              </a:rPr>
              <a:t>Sentinel, IQ76x, and Alliance-pro </a:t>
            </a:r>
            <a:r>
              <a:rPr lang="en-US" dirty="0">
                <a:solidFill>
                  <a:schemeClr val="tx1">
                    <a:lumMod val="65000"/>
                    <a:lumOff val="35000"/>
                  </a:schemeClr>
                </a:solidFill>
                <a:ea typeface="Arial" charset="0"/>
                <a:cs typeface="Arial" charset="0"/>
              </a:rPr>
              <a:t>Series Features</a:t>
            </a:r>
          </a:p>
        </p:txBody>
      </p:sp>
      <p:pic>
        <p:nvPicPr>
          <p:cNvPr id="10" name="Picture 9" descr="IQeyeSentinelWallMount.psd"/>
          <p:cNvPicPr>
            <a:picLocks noChangeAspect="1"/>
          </p:cNvPicPr>
          <p:nvPr/>
        </p:nvPicPr>
        <p:blipFill>
          <a:blip r:embed="rId2"/>
          <a:stretch>
            <a:fillRect/>
          </a:stretch>
        </p:blipFill>
        <p:spPr>
          <a:xfrm>
            <a:off x="6770889" y="200902"/>
            <a:ext cx="1796216" cy="1656511"/>
          </a:xfrm>
          <a:prstGeom prst="rect">
            <a:avLst/>
          </a:prstGeom>
        </p:spPr>
      </p:pic>
      <p:pic>
        <p:nvPicPr>
          <p:cNvPr id="11" name="Picture 10" descr="Alliance-pro.psd">
            <a:hlinkClick r:id="rId3"/>
          </p:cNvPr>
          <p:cNvPicPr>
            <a:picLocks noChangeAspect="1"/>
          </p:cNvPicPr>
          <p:nvPr/>
        </p:nvPicPr>
        <p:blipFill>
          <a:blip r:embed="rId4"/>
          <a:stretch>
            <a:fillRect/>
          </a:stretch>
        </p:blipFill>
        <p:spPr>
          <a:xfrm>
            <a:off x="7058025" y="4287185"/>
            <a:ext cx="1504183" cy="1228416"/>
          </a:xfrm>
          <a:prstGeom prst="rect">
            <a:avLst/>
          </a:prstGeom>
        </p:spPr>
      </p:pic>
      <p:pic>
        <p:nvPicPr>
          <p:cNvPr id="7" name="Picture 1"/>
          <p:cNvPicPr>
            <a:picLocks noChangeAspect="1" noChangeArrowheads="1"/>
          </p:cNvPicPr>
          <p:nvPr/>
        </p:nvPicPr>
        <p:blipFill>
          <a:blip r:embed="rId5" cstate="print"/>
          <a:srcRect/>
          <a:stretch>
            <a:fillRect/>
          </a:stretch>
        </p:blipFill>
        <p:spPr bwMode="auto">
          <a:xfrm>
            <a:off x="6573017" y="2612741"/>
            <a:ext cx="1998716" cy="11612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ctrTitle" idx="4294967295"/>
          </p:nvPr>
        </p:nvSpPr>
        <p:spPr>
          <a:xfrm>
            <a:off x="457199" y="283464"/>
            <a:ext cx="4124325" cy="4445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IQ Sentinel Series</a:t>
            </a:r>
          </a:p>
        </p:txBody>
      </p:sp>
      <p:sp>
        <p:nvSpPr>
          <p:cNvPr id="51202" name="Rectangle 3"/>
          <p:cNvSpPr>
            <a:spLocks noGrp="1" noChangeArrowheads="1"/>
          </p:cNvSpPr>
          <p:nvPr>
            <p:ph type="subTitle" idx="4294967295"/>
          </p:nvPr>
        </p:nvSpPr>
        <p:spPr>
          <a:xfrm>
            <a:off x="457200" y="914400"/>
            <a:ext cx="5448300" cy="5467350"/>
          </a:xfrm>
          <a:prstGeom prst="rect">
            <a:avLst/>
          </a:prstGeom>
        </p:spPr>
        <p:txBody>
          <a:bodyPr/>
          <a:lstStyle/>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and MJPEG compression</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Full HD1080p (1920 x 1080) @ 30 fps (H.264)</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HD720p, HD1080p, 3.1MP, 3.6MP, 5MP</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Remote Back Focus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ONVIF and PSIA compliant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Standard &amp; Day/Night models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Megapixel </a:t>
            </a:r>
            <a:r>
              <a:rPr lang="en-US" altLang="en-US" sz="1600" dirty="0" err="1" smtClean="0">
                <a:solidFill>
                  <a:schemeClr val="bg1">
                    <a:lumMod val="50000"/>
                  </a:schemeClr>
                </a:solidFill>
                <a:latin typeface="Arial"/>
                <a:cs typeface="Arial"/>
              </a:rPr>
              <a:t>varifocal</a:t>
            </a:r>
            <a:r>
              <a:rPr lang="en-US" altLang="en-US" sz="1600" dirty="0" smtClean="0">
                <a:solidFill>
                  <a:schemeClr val="bg1">
                    <a:lumMod val="50000"/>
                  </a:schemeClr>
                </a:solidFill>
                <a:latin typeface="Arial"/>
                <a:cs typeface="Arial"/>
              </a:rPr>
              <a:t> lens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-22F (-30C) to 122F (50C)</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IP66 / NEMA 4 enclosure</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 &lt;7 watts power consumption (including heater)</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Pivoting mounting arm</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Digital Pan/Tilt/Zoom</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Alarm I/Os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Video Port for focusing</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Multi Zone Motion Detection</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3 Year Warranty</a:t>
            </a:r>
          </a:p>
          <a:p>
            <a:pPr marL="342900" lvl="1" indent="-342900">
              <a:buClr>
                <a:srgbClr val="0798A3"/>
              </a:buClr>
              <a:buNone/>
              <a:defRPr/>
            </a:pPr>
            <a:endParaRPr lang="en-US" altLang="en-US" sz="1600" dirty="0" smtClean="0">
              <a:solidFill>
                <a:schemeClr val="bg1">
                  <a:lumMod val="50000"/>
                </a:schemeClr>
              </a:solidFill>
              <a:latin typeface="Arial"/>
              <a:cs typeface="Arial"/>
            </a:endParaRPr>
          </a:p>
          <a:p>
            <a:pPr marL="457200" lvl="1" indent="0" eaLnBrk="1" hangingPunct="1">
              <a:buFontTx/>
              <a:buBlip>
                <a:blip r:embed="rId2"/>
              </a:buBlip>
            </a:pPr>
            <a:endParaRPr lang="en-US" sz="2000" dirty="0" smtClean="0">
              <a:cs typeface="Tahoma" pitchFamily="34" charset="0"/>
            </a:endParaRPr>
          </a:p>
          <a:p>
            <a:pPr marL="457200" lvl="1" indent="0" eaLnBrk="1" hangingPunct="1">
              <a:buFontTx/>
              <a:buBlip>
                <a:blip r:embed="rId2"/>
              </a:buBlip>
            </a:pPr>
            <a:endParaRPr lang="en-US" sz="2000" dirty="0" smtClean="0"/>
          </a:p>
        </p:txBody>
      </p:sp>
      <p:pic>
        <p:nvPicPr>
          <p:cNvPr id="8" name="Picture 7" descr="Sentinel_Alt.jpg"/>
          <p:cNvPicPr>
            <a:picLocks noChangeAspect="1"/>
          </p:cNvPicPr>
          <p:nvPr/>
        </p:nvPicPr>
        <p:blipFill>
          <a:blip r:embed="rId3"/>
          <a:stretch>
            <a:fillRect/>
          </a:stretch>
        </p:blipFill>
        <p:spPr>
          <a:xfrm>
            <a:off x="5905500" y="1655064"/>
            <a:ext cx="2743200" cy="27432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a:xfrm>
            <a:off x="457200" y="283464"/>
            <a:ext cx="8229600" cy="639763"/>
          </a:xfrm>
          <a:prstGeom prst="rect">
            <a:avLst/>
          </a:prstGeom>
        </p:spPr>
        <p:txBody>
          <a:bodyPr/>
          <a:lstStyle/>
          <a:p>
            <a:pPr algn="l"/>
            <a:r>
              <a:rPr lang="en-US" altLang="en-US" sz="2400" b="1" dirty="0" smtClean="0">
                <a:solidFill>
                  <a:srgbClr val="0899A3"/>
                </a:solidFill>
                <a:latin typeface="Arial" charset="0"/>
                <a:ea typeface="Arial" charset="0"/>
                <a:cs typeface="Arial" charset="0"/>
              </a:rPr>
              <a:t>Sentinel Series ease-of-installation</a:t>
            </a:r>
          </a:p>
        </p:txBody>
      </p:sp>
      <p:sp>
        <p:nvSpPr>
          <p:cNvPr id="52226" name="AutoShape 3" descr="Collage of Mounting Options for IQeye Sentinel IP Network Indoor/Outdoor Security Camera"/>
          <p:cNvSpPr>
            <a:spLocks noChangeAspect="1" noChangeArrowheads="1"/>
          </p:cNvSpPr>
          <p:nvPr/>
        </p:nvSpPr>
        <p:spPr bwMode="auto">
          <a:xfrm>
            <a:off x="2524125" y="2543175"/>
            <a:ext cx="4095750" cy="2381250"/>
          </a:xfrm>
          <a:prstGeom prst="rect">
            <a:avLst/>
          </a:prstGeom>
          <a:noFill/>
          <a:ln w="9525">
            <a:noFill/>
            <a:miter lim="800000"/>
            <a:headEnd/>
            <a:tailEnd/>
          </a:ln>
        </p:spPr>
        <p:txBody>
          <a:bodyPr/>
          <a:lstStyle/>
          <a:p>
            <a:endParaRPr lang="en-US" sz="1800"/>
          </a:p>
        </p:txBody>
      </p:sp>
      <p:sp>
        <p:nvSpPr>
          <p:cNvPr id="52227" name="AutoShape 4" descr="Collage of Mounting Options for IQeye Sentinel IP Network Indoor/Outdoor Security Camera"/>
          <p:cNvSpPr>
            <a:spLocks noChangeAspect="1" noChangeArrowheads="1"/>
          </p:cNvSpPr>
          <p:nvPr/>
        </p:nvSpPr>
        <p:spPr bwMode="auto">
          <a:xfrm>
            <a:off x="2524125" y="2543175"/>
            <a:ext cx="4095750" cy="2381250"/>
          </a:xfrm>
          <a:prstGeom prst="rect">
            <a:avLst/>
          </a:prstGeom>
          <a:noFill/>
          <a:ln w="9525">
            <a:noFill/>
            <a:miter lim="800000"/>
            <a:headEnd/>
            <a:tailEnd/>
          </a:ln>
        </p:spPr>
        <p:txBody>
          <a:bodyPr/>
          <a:lstStyle/>
          <a:p>
            <a:endParaRPr lang="en-US" sz="1800"/>
          </a:p>
        </p:txBody>
      </p:sp>
      <p:sp>
        <p:nvSpPr>
          <p:cNvPr id="52228" name="AutoShape 5" descr="Collage of Mounting Options for IQeye Sentinel IP Network Indoor/Outdoor Security Camera"/>
          <p:cNvSpPr>
            <a:spLocks noChangeAspect="1" noChangeArrowheads="1"/>
          </p:cNvSpPr>
          <p:nvPr/>
        </p:nvSpPr>
        <p:spPr bwMode="auto">
          <a:xfrm>
            <a:off x="2524125" y="2543175"/>
            <a:ext cx="4095750" cy="2381250"/>
          </a:xfrm>
          <a:prstGeom prst="rect">
            <a:avLst/>
          </a:prstGeom>
          <a:noFill/>
          <a:ln w="9525">
            <a:noFill/>
            <a:miter lim="800000"/>
            <a:headEnd/>
            <a:tailEnd/>
          </a:ln>
        </p:spPr>
        <p:txBody>
          <a:bodyPr/>
          <a:lstStyle/>
          <a:p>
            <a:endParaRPr lang="en-US" sz="1800"/>
          </a:p>
        </p:txBody>
      </p:sp>
      <p:pic>
        <p:nvPicPr>
          <p:cNvPr id="52229" name="Picture 6" descr="IQ Invision00012"/>
          <p:cNvPicPr>
            <a:picLocks noChangeAspect="1" noChangeArrowheads="1"/>
          </p:cNvPicPr>
          <p:nvPr/>
        </p:nvPicPr>
        <p:blipFill>
          <a:blip r:embed="rId2" cstate="print"/>
          <a:srcRect/>
          <a:stretch>
            <a:fillRect/>
          </a:stretch>
        </p:blipFill>
        <p:spPr bwMode="auto">
          <a:xfrm>
            <a:off x="1066800" y="1219200"/>
            <a:ext cx="3886200" cy="2590800"/>
          </a:xfrm>
          <a:prstGeom prst="rect">
            <a:avLst/>
          </a:prstGeom>
          <a:noFill/>
          <a:ln w="9525">
            <a:noFill/>
            <a:miter lim="800000"/>
            <a:headEnd/>
            <a:tailEnd/>
          </a:ln>
        </p:spPr>
      </p:pic>
      <p:pic>
        <p:nvPicPr>
          <p:cNvPr id="52230" name="Picture 7" descr="IQ Invision00015"/>
          <p:cNvPicPr>
            <a:picLocks noChangeAspect="1" noChangeArrowheads="1"/>
          </p:cNvPicPr>
          <p:nvPr/>
        </p:nvPicPr>
        <p:blipFill>
          <a:blip r:embed="rId3" cstate="print"/>
          <a:srcRect/>
          <a:stretch>
            <a:fillRect/>
          </a:stretch>
        </p:blipFill>
        <p:spPr bwMode="auto">
          <a:xfrm>
            <a:off x="5029200" y="3352800"/>
            <a:ext cx="3429000" cy="2532063"/>
          </a:xfrm>
          <a:prstGeom prst="rect">
            <a:avLst/>
          </a:prstGeom>
          <a:noFill/>
          <a:ln w="9525">
            <a:noFill/>
            <a:miter lim="800000"/>
            <a:headEnd/>
            <a:tailEnd/>
          </a:ln>
        </p:spPr>
      </p:pic>
      <p:sp>
        <p:nvSpPr>
          <p:cNvPr id="97288" name="Text Box 8"/>
          <p:cNvSpPr txBox="1">
            <a:spLocks noChangeArrowheads="1"/>
          </p:cNvSpPr>
          <p:nvPr/>
        </p:nvSpPr>
        <p:spPr bwMode="auto">
          <a:xfrm>
            <a:off x="5626100" y="1371600"/>
            <a:ext cx="2146300" cy="461665"/>
          </a:xfrm>
          <a:prstGeom prst="rect">
            <a:avLst/>
          </a:prstGeom>
          <a:noFill/>
          <a:ln w="9525" algn="ctr">
            <a:noFill/>
            <a:miter lim="800000"/>
            <a:headEnd/>
            <a:tailEnd/>
          </a:ln>
        </p:spPr>
        <p:txBody>
          <a:bodyPr wrap="square">
            <a:spAutoFit/>
          </a:bodyPr>
          <a:lstStyle/>
          <a:p>
            <a:pPr marL="342900" indent="-342900">
              <a:spcBef>
                <a:spcPts val="0"/>
              </a:spcBef>
            </a:pPr>
            <a:r>
              <a:rPr lang="en-US" sz="1200" dirty="0">
                <a:solidFill>
                  <a:schemeClr val="tx1">
                    <a:lumMod val="65000"/>
                    <a:lumOff val="35000"/>
                  </a:schemeClr>
                </a:solidFill>
                <a:ea typeface="Arial" charset="0"/>
                <a:cs typeface="Arial" charset="0"/>
              </a:rPr>
              <a:t>Separate “back box” </a:t>
            </a:r>
          </a:p>
          <a:p>
            <a:pPr marL="342900" indent="-342900">
              <a:spcBef>
                <a:spcPts val="0"/>
              </a:spcBef>
            </a:pPr>
            <a:r>
              <a:rPr lang="en-US" sz="1200" dirty="0">
                <a:solidFill>
                  <a:schemeClr val="tx1">
                    <a:lumMod val="65000"/>
                    <a:lumOff val="35000"/>
                  </a:schemeClr>
                </a:solidFill>
                <a:ea typeface="Arial" charset="0"/>
                <a:cs typeface="Arial" charset="0"/>
              </a:rPr>
              <a:t>(with installation hangers)</a:t>
            </a:r>
          </a:p>
        </p:txBody>
      </p:sp>
      <p:sp>
        <p:nvSpPr>
          <p:cNvPr id="97289" name="Line 9"/>
          <p:cNvSpPr>
            <a:spLocks noChangeShapeType="1"/>
          </p:cNvSpPr>
          <p:nvPr/>
        </p:nvSpPr>
        <p:spPr bwMode="auto">
          <a:xfrm flipH="1">
            <a:off x="4267200" y="1676400"/>
            <a:ext cx="1219200" cy="533400"/>
          </a:xfrm>
          <a:prstGeom prst="line">
            <a:avLst/>
          </a:prstGeom>
          <a:noFill/>
          <a:ln w="28575">
            <a:solidFill>
              <a:srgbClr val="0798A3"/>
            </a:solidFill>
            <a:round/>
            <a:headEnd/>
            <a:tailEnd type="triangle" w="med" len="med"/>
          </a:ln>
        </p:spPr>
        <p:txBody>
          <a:bodyPr/>
          <a:lstStyle/>
          <a:p>
            <a:endParaRPr lang="en-US"/>
          </a:p>
        </p:txBody>
      </p:sp>
      <p:sp>
        <p:nvSpPr>
          <p:cNvPr id="97290" name="Text Box 10"/>
          <p:cNvSpPr txBox="1">
            <a:spLocks noChangeArrowheads="1"/>
          </p:cNvSpPr>
          <p:nvPr/>
        </p:nvSpPr>
        <p:spPr bwMode="auto">
          <a:xfrm>
            <a:off x="6972300" y="2729299"/>
            <a:ext cx="2019300" cy="276999"/>
          </a:xfrm>
          <a:prstGeom prst="rect">
            <a:avLst/>
          </a:prstGeom>
          <a:noFill/>
          <a:ln w="9525" algn="ctr">
            <a:noFill/>
            <a:miter lim="800000"/>
            <a:headEnd/>
            <a:tailEnd/>
          </a:ln>
        </p:spPr>
        <p:txBody>
          <a:bodyPr wrap="square">
            <a:spAutoFit/>
          </a:bodyPr>
          <a:lstStyle/>
          <a:p>
            <a:pPr marL="342900" indent="-342900">
              <a:spcBef>
                <a:spcPct val="50000"/>
              </a:spcBef>
            </a:pPr>
            <a:r>
              <a:rPr lang="en-US" sz="1200" dirty="0">
                <a:solidFill>
                  <a:schemeClr val="tx1">
                    <a:lumMod val="65000"/>
                    <a:lumOff val="35000"/>
                  </a:schemeClr>
                </a:solidFill>
                <a:ea typeface="Arial" charset="0"/>
                <a:cs typeface="Arial" charset="0"/>
              </a:rPr>
              <a:t>Cable attached lens snouts</a:t>
            </a:r>
          </a:p>
        </p:txBody>
      </p:sp>
      <p:sp>
        <p:nvSpPr>
          <p:cNvPr id="97291" name="Line 11"/>
          <p:cNvSpPr>
            <a:spLocks noChangeShapeType="1"/>
          </p:cNvSpPr>
          <p:nvPr/>
        </p:nvSpPr>
        <p:spPr bwMode="auto">
          <a:xfrm flipH="1">
            <a:off x="7543800" y="3048000"/>
            <a:ext cx="609600" cy="1524000"/>
          </a:xfrm>
          <a:prstGeom prst="line">
            <a:avLst/>
          </a:prstGeom>
          <a:noFill/>
          <a:ln w="28575">
            <a:solidFill>
              <a:srgbClr val="0798A3"/>
            </a:solidFill>
            <a:round/>
            <a:headEnd/>
            <a:tailEnd type="triangle" w="med" len="med"/>
          </a:ln>
        </p:spPr>
        <p:txBody>
          <a:bodyPr/>
          <a:lstStyle/>
          <a:p>
            <a:endParaRPr lang="en-US"/>
          </a:p>
        </p:txBody>
      </p:sp>
      <p:sp>
        <p:nvSpPr>
          <p:cNvPr id="97292" name="Text Box 12"/>
          <p:cNvSpPr txBox="1">
            <a:spLocks noChangeArrowheads="1"/>
          </p:cNvSpPr>
          <p:nvPr/>
        </p:nvSpPr>
        <p:spPr bwMode="auto">
          <a:xfrm>
            <a:off x="1219200" y="3962400"/>
            <a:ext cx="1536700" cy="276999"/>
          </a:xfrm>
          <a:prstGeom prst="rect">
            <a:avLst/>
          </a:prstGeom>
          <a:noFill/>
          <a:ln w="9525" algn="ctr">
            <a:noFill/>
            <a:miter lim="800000"/>
            <a:headEnd/>
            <a:tailEnd/>
          </a:ln>
        </p:spPr>
        <p:txBody>
          <a:bodyPr wrap="square">
            <a:spAutoFit/>
          </a:bodyPr>
          <a:lstStyle/>
          <a:p>
            <a:pPr marL="342900" indent="-342900">
              <a:spcBef>
                <a:spcPct val="50000"/>
              </a:spcBef>
            </a:pPr>
            <a:r>
              <a:rPr lang="en-US" sz="1200" dirty="0">
                <a:solidFill>
                  <a:schemeClr val="tx1">
                    <a:lumMod val="65000"/>
                    <a:lumOff val="35000"/>
                  </a:schemeClr>
                </a:solidFill>
                <a:ea typeface="Arial" charset="0"/>
                <a:cs typeface="Arial" charset="0"/>
              </a:rPr>
              <a:t>360°Pan, 180° Tilt</a:t>
            </a:r>
          </a:p>
        </p:txBody>
      </p:sp>
      <p:sp>
        <p:nvSpPr>
          <p:cNvPr id="97293" name="Line 13"/>
          <p:cNvSpPr>
            <a:spLocks noChangeShapeType="1"/>
          </p:cNvSpPr>
          <p:nvPr/>
        </p:nvSpPr>
        <p:spPr bwMode="auto">
          <a:xfrm flipV="1">
            <a:off x="1981200" y="2438400"/>
            <a:ext cx="457200" cy="1524000"/>
          </a:xfrm>
          <a:prstGeom prst="line">
            <a:avLst/>
          </a:prstGeom>
          <a:noFill/>
          <a:ln w="28575">
            <a:solidFill>
              <a:srgbClr val="0798A3"/>
            </a:solidFill>
            <a:round/>
            <a:headEnd/>
            <a:tailEnd type="triangle" w="med" len="med"/>
          </a:ln>
        </p:spPr>
        <p:txBody>
          <a:bodyPr/>
          <a:lstStyle/>
          <a:p>
            <a:endParaRPr lang="en-US"/>
          </a:p>
        </p:txBody>
      </p:sp>
      <p:sp>
        <p:nvSpPr>
          <p:cNvPr id="97294" name="Text Box 14"/>
          <p:cNvSpPr txBox="1">
            <a:spLocks noChangeArrowheads="1"/>
          </p:cNvSpPr>
          <p:nvPr/>
        </p:nvSpPr>
        <p:spPr bwMode="auto">
          <a:xfrm>
            <a:off x="2438400" y="4924425"/>
            <a:ext cx="2457450" cy="276999"/>
          </a:xfrm>
          <a:prstGeom prst="rect">
            <a:avLst/>
          </a:prstGeom>
          <a:noFill/>
          <a:ln w="9525" algn="ctr">
            <a:noFill/>
            <a:miter lim="800000"/>
            <a:headEnd/>
            <a:tailEnd/>
          </a:ln>
        </p:spPr>
        <p:txBody>
          <a:bodyPr wrap="square" anchor="t">
            <a:spAutoFit/>
          </a:bodyPr>
          <a:lstStyle/>
          <a:p>
            <a:pPr marL="342900" indent="-342900">
              <a:spcBef>
                <a:spcPct val="50000"/>
              </a:spcBef>
            </a:pPr>
            <a:r>
              <a:rPr lang="en-US" sz="1200" dirty="0">
                <a:solidFill>
                  <a:schemeClr val="tx1">
                    <a:lumMod val="65000"/>
                    <a:lumOff val="35000"/>
                  </a:schemeClr>
                </a:solidFill>
                <a:ea typeface="Arial" charset="0"/>
                <a:cs typeface="Arial" charset="0"/>
              </a:rPr>
              <a:t>Single tool for all access points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2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p:bldP spid="97289" grpId="0" animBg="1"/>
      <p:bldP spid="97290" grpId="0"/>
      <p:bldP spid="97291" grpId="0" animBg="1"/>
      <p:bldP spid="97292" grpId="0"/>
      <p:bldP spid="97293" grpId="0" animBg="1"/>
      <p:bldP spid="9729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2"/>
          <p:cNvSpPr>
            <a:spLocks noGrp="1" noChangeArrowheads="1"/>
          </p:cNvSpPr>
          <p:nvPr>
            <p:ph type="title" idx="4294967295"/>
          </p:nvPr>
        </p:nvSpPr>
        <p:spPr>
          <a:xfrm>
            <a:off x="457200" y="283464"/>
            <a:ext cx="8229600" cy="620712"/>
          </a:xfrm>
          <a:prstGeom prst="rect">
            <a:avLst/>
          </a:prstGeom>
        </p:spPr>
        <p:txBody>
          <a:bodyPr/>
          <a:lstStyle/>
          <a:p>
            <a:pPr algn="l"/>
            <a:r>
              <a:rPr lang="en-US" altLang="en-US" sz="2400" b="1" dirty="0" smtClean="0">
                <a:solidFill>
                  <a:srgbClr val="0899A3"/>
                </a:solidFill>
                <a:latin typeface="Arial" charset="0"/>
                <a:ea typeface="Arial" charset="0"/>
                <a:cs typeface="Arial" charset="0"/>
              </a:rPr>
              <a:t>Sentinel Series ease-of-installation</a:t>
            </a:r>
          </a:p>
        </p:txBody>
      </p:sp>
      <p:graphicFrame>
        <p:nvGraphicFramePr>
          <p:cNvPr id="15" name="Object 5"/>
          <p:cNvGraphicFramePr>
            <a:graphicFrameLocks noChangeAspect="1"/>
          </p:cNvGraphicFramePr>
          <p:nvPr>
            <p:ph idx="4294967295"/>
          </p:nvPr>
        </p:nvGraphicFramePr>
        <p:xfrm>
          <a:off x="1261679" y="2781151"/>
          <a:ext cx="2093913" cy="2363787"/>
        </p:xfrm>
        <a:graphic>
          <a:graphicData uri="http://schemas.openxmlformats.org/presentationml/2006/ole">
            <p:oleObj spid="_x0000_s1026" name="Image" r:id="rId4" imgW="2566890" imgH="2897282" progId="">
              <p:embed/>
            </p:oleObj>
          </a:graphicData>
        </a:graphic>
      </p:graphicFrame>
      <p:sp>
        <p:nvSpPr>
          <p:cNvPr id="98322" name="Text Box 14"/>
          <p:cNvSpPr txBox="1">
            <a:spLocks noChangeArrowheads="1"/>
          </p:cNvSpPr>
          <p:nvPr/>
        </p:nvSpPr>
        <p:spPr bwMode="auto">
          <a:xfrm>
            <a:off x="5969000" y="1748483"/>
            <a:ext cx="2527300" cy="964555"/>
          </a:xfrm>
          <a:prstGeom prst="rect">
            <a:avLst/>
          </a:prstGeom>
          <a:noFill/>
          <a:ln w="9525" algn="ctr">
            <a:noFill/>
            <a:miter lim="800000"/>
            <a:headEnd/>
            <a:tailEnd/>
          </a:ln>
        </p:spPr>
        <p:txBody>
          <a:bodyPr wrap="none" anchor="t"/>
          <a:lstStyle/>
          <a:p>
            <a:r>
              <a:rPr lang="en-US" sz="1800">
                <a:solidFill>
                  <a:srgbClr val="0798A3"/>
                </a:solidFill>
                <a:cs typeface="Arial" charset="0"/>
              </a:rPr>
              <a:t>Everything is clearly </a:t>
            </a:r>
          </a:p>
          <a:p>
            <a:r>
              <a:rPr lang="en-US">
                <a:solidFill>
                  <a:srgbClr val="0798A3"/>
                </a:solidFill>
                <a:cs typeface="Arial" charset="0"/>
              </a:rPr>
              <a:t>l</a:t>
            </a:r>
            <a:r>
              <a:rPr lang="en-US" sz="1800">
                <a:solidFill>
                  <a:srgbClr val="0798A3"/>
                </a:solidFill>
                <a:cs typeface="Arial" charset="0"/>
              </a:rPr>
              <a:t>abeled. Lots of room in </a:t>
            </a:r>
          </a:p>
          <a:p>
            <a:r>
              <a:rPr lang="en-US" sz="1800">
                <a:solidFill>
                  <a:srgbClr val="0798A3"/>
                </a:solidFill>
                <a:cs typeface="Arial" charset="0"/>
              </a:rPr>
              <a:t>J-box to tuck cables</a:t>
            </a:r>
          </a:p>
        </p:txBody>
      </p:sp>
      <p:sp>
        <p:nvSpPr>
          <p:cNvPr id="16" name="Text Box 4"/>
          <p:cNvSpPr txBox="1">
            <a:spLocks noChangeArrowheads="1"/>
          </p:cNvSpPr>
          <p:nvPr/>
        </p:nvSpPr>
        <p:spPr bwMode="auto">
          <a:xfrm>
            <a:off x="3529013" y="3501380"/>
            <a:ext cx="1443037" cy="461665"/>
          </a:xfrm>
          <a:prstGeom prst="rect">
            <a:avLst/>
          </a:prstGeom>
          <a:noFill/>
          <a:ln w="9525" algn="ctr">
            <a:noFill/>
            <a:miter lim="800000"/>
            <a:headEnd/>
            <a:tailEnd/>
          </a:ln>
          <a:effectLst/>
        </p:spPr>
        <p:txBody>
          <a:bodyPr wrap="square" anchor="t">
            <a:spAutoFit/>
          </a:bodyPr>
          <a:lstStyle/>
          <a:p>
            <a:r>
              <a:rPr lang="en-US" sz="1200">
                <a:solidFill>
                  <a:srgbClr val="0899A3"/>
                </a:solidFill>
                <a:cs typeface="Arial" charset="0"/>
              </a:rPr>
              <a:t>Ethernet via RJ-45</a:t>
            </a:r>
          </a:p>
          <a:p>
            <a:r>
              <a:rPr lang="en-US" sz="1200">
                <a:solidFill>
                  <a:srgbClr val="0899A3"/>
                </a:solidFill>
                <a:cs typeface="Arial" charset="0"/>
              </a:rPr>
              <a:t>or punch down</a:t>
            </a:r>
          </a:p>
        </p:txBody>
      </p:sp>
      <p:sp>
        <p:nvSpPr>
          <p:cNvPr id="17" name="Text Box 8"/>
          <p:cNvSpPr txBox="1">
            <a:spLocks noChangeArrowheads="1"/>
          </p:cNvSpPr>
          <p:nvPr/>
        </p:nvSpPr>
        <p:spPr bwMode="auto">
          <a:xfrm>
            <a:off x="825089" y="5394970"/>
            <a:ext cx="1432747" cy="461665"/>
          </a:xfrm>
          <a:prstGeom prst="rect">
            <a:avLst/>
          </a:prstGeom>
          <a:noFill/>
          <a:ln w="9525" algn="ctr">
            <a:noFill/>
            <a:miter lim="800000"/>
            <a:headEnd/>
            <a:tailEnd/>
          </a:ln>
          <a:effectLst/>
        </p:spPr>
        <p:txBody>
          <a:bodyPr wrap="square" anchor="t">
            <a:spAutoFit/>
          </a:bodyPr>
          <a:lstStyle/>
          <a:p>
            <a:r>
              <a:rPr lang="en-US" sz="1200">
                <a:solidFill>
                  <a:schemeClr val="tx1">
                    <a:lumMod val="65000"/>
                    <a:lumOff val="35000"/>
                  </a:schemeClr>
                </a:solidFill>
                <a:cs typeface="Arial" charset="0"/>
              </a:rPr>
              <a:t>Twin Heyco sealed connectors</a:t>
            </a:r>
          </a:p>
        </p:txBody>
      </p:sp>
      <p:sp>
        <p:nvSpPr>
          <p:cNvPr id="18" name="Text Box 10"/>
          <p:cNvSpPr txBox="1">
            <a:spLocks noChangeArrowheads="1"/>
          </p:cNvSpPr>
          <p:nvPr/>
        </p:nvSpPr>
        <p:spPr bwMode="auto">
          <a:xfrm>
            <a:off x="1541463" y="1766888"/>
            <a:ext cx="1550987" cy="461665"/>
          </a:xfrm>
          <a:prstGeom prst="rect">
            <a:avLst/>
          </a:prstGeom>
          <a:noFill/>
          <a:ln w="9525" algn="ctr">
            <a:noFill/>
            <a:miter lim="800000"/>
            <a:headEnd/>
            <a:tailEnd/>
          </a:ln>
          <a:effectLst/>
        </p:spPr>
        <p:txBody>
          <a:bodyPr wrap="square" anchor="t">
            <a:spAutoFit/>
          </a:bodyPr>
          <a:lstStyle/>
          <a:p>
            <a:r>
              <a:rPr lang="en-US" sz="1200">
                <a:solidFill>
                  <a:schemeClr val="bg1">
                    <a:lumMod val="65000"/>
                  </a:schemeClr>
                </a:solidFill>
                <a:cs typeface="Arial" charset="0"/>
              </a:rPr>
              <a:t>Installation Hangers on both sides</a:t>
            </a:r>
          </a:p>
        </p:txBody>
      </p:sp>
      <p:cxnSp>
        <p:nvCxnSpPr>
          <p:cNvPr id="19" name="Straight Connector 18"/>
          <p:cNvCxnSpPr/>
          <p:nvPr/>
        </p:nvCxnSpPr>
        <p:spPr>
          <a:xfrm rot="10800000" flipV="1">
            <a:off x="1377950" y="2228552"/>
            <a:ext cx="533400" cy="51623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2695576" y="2228551"/>
            <a:ext cx="600074" cy="516236"/>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1402601" y="4809287"/>
            <a:ext cx="846048" cy="361950"/>
          </a:xfrm>
          <a:prstGeom prst="line">
            <a:avLst/>
          </a:prstGeom>
          <a:ln w="1270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2870201" y="3062288"/>
            <a:ext cx="696913" cy="662286"/>
          </a:xfrm>
          <a:prstGeom prst="line">
            <a:avLst/>
          </a:prstGeom>
          <a:ln w="12700">
            <a:solidFill>
              <a:srgbClr val="0899A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2832100" y="3501382"/>
            <a:ext cx="735014" cy="331142"/>
          </a:xfrm>
          <a:prstGeom prst="line">
            <a:avLst/>
          </a:prstGeom>
          <a:ln w="12700">
            <a:solidFill>
              <a:srgbClr val="0899A3"/>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5591771" y="2224682"/>
            <a:ext cx="756047" cy="1588"/>
          </a:xfrm>
          <a:prstGeom prst="line">
            <a:avLst/>
          </a:prstGeom>
          <a:ln>
            <a:solidFill>
              <a:srgbClr val="0899A3"/>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600" y="381000"/>
            <a:ext cx="5486400" cy="523220"/>
          </a:xfrm>
          <a:prstGeom prst="rect">
            <a:avLst/>
          </a:prstGeom>
        </p:spPr>
        <p:txBody>
          <a:bodyPr wrap="square">
            <a:spAutoFit/>
          </a:bodyPr>
          <a:lstStyle/>
          <a:p>
            <a:r>
              <a:rPr lang="en-US" sz="2800" b="1" dirty="0" err="1" smtClean="0">
                <a:solidFill>
                  <a:srgbClr val="009999"/>
                </a:solidFill>
                <a:latin typeface="Arial" pitchFamily="34" charset="0"/>
                <a:cs typeface="Arial" pitchFamily="34" charset="0"/>
              </a:rPr>
              <a:t>IQeye</a:t>
            </a:r>
            <a:r>
              <a:rPr lang="en-US" sz="2800" b="1" dirty="0" smtClean="0">
                <a:solidFill>
                  <a:srgbClr val="009999"/>
                </a:solidFill>
                <a:latin typeface="Arial" pitchFamily="34" charset="0"/>
                <a:cs typeface="Arial" pitchFamily="34" charset="0"/>
              </a:rPr>
              <a:t> 7 Series</a:t>
            </a:r>
          </a:p>
        </p:txBody>
      </p:sp>
      <p:sp>
        <p:nvSpPr>
          <p:cNvPr id="14" name="Content Placeholder 13"/>
          <p:cNvSpPr>
            <a:spLocks noGrp="1"/>
          </p:cNvSpPr>
          <p:nvPr>
            <p:ph sz="half" idx="4294967295"/>
          </p:nvPr>
        </p:nvSpPr>
        <p:spPr>
          <a:xfrm>
            <a:off x="609600" y="1066800"/>
            <a:ext cx="5486400" cy="5429250"/>
          </a:xfrm>
          <a:prstGeom prst="rect">
            <a:avLst/>
          </a:prstGeom>
        </p:spPr>
        <p:txBody>
          <a:bodyPr/>
          <a:lstStyle/>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HD720p, HD1080p, 3.6 MP, 3.1 MP, and 5 MP Resolutions</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Remote Back Focus</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H.264 main profile + MJPEG Compression</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Two-way audio</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60 fps @ HD720p, 30 fps @ 1080p, 10 fps @ 5 MP</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Day/Night movable IR filter</a:t>
            </a:r>
          </a:p>
          <a:p>
            <a:pPr>
              <a:spcBef>
                <a:spcPts val="600"/>
              </a:spcBef>
              <a:buClr>
                <a:srgbClr val="009999"/>
              </a:buClr>
              <a:buFont typeface="Arial" pitchFamily="34" charset="0"/>
              <a:buChar char="&gt;"/>
            </a:pPr>
            <a:r>
              <a:rPr lang="en-US" sz="1600" dirty="0" err="1" smtClean="0">
                <a:solidFill>
                  <a:schemeClr val="tx1">
                    <a:lumMod val="50000"/>
                    <a:lumOff val="50000"/>
                  </a:schemeClr>
                </a:solidFill>
                <a:latin typeface="Arial" pitchFamily="34" charset="0"/>
                <a:cs typeface="Arial" pitchFamily="34" charset="0"/>
              </a:rPr>
              <a:t>Lightgrabber</a:t>
            </a:r>
            <a:r>
              <a:rPr lang="en-US" sz="1600" baseline="30000" dirty="0" err="1" smtClean="0">
                <a:solidFill>
                  <a:schemeClr val="tx1">
                    <a:lumMod val="50000"/>
                    <a:lumOff val="50000"/>
                  </a:schemeClr>
                </a:solidFill>
                <a:latin typeface="Arial" pitchFamily="34" charset="0"/>
                <a:cs typeface="Arial" pitchFamily="34" charset="0"/>
              </a:rPr>
              <a:t>TM</a:t>
            </a:r>
            <a:r>
              <a:rPr lang="en-US" sz="1600" dirty="0" smtClean="0">
                <a:solidFill>
                  <a:schemeClr val="tx1">
                    <a:lumMod val="50000"/>
                    <a:lumOff val="50000"/>
                  </a:schemeClr>
                </a:solidFill>
                <a:latin typeface="Arial" pitchFamily="34" charset="0"/>
                <a:cs typeface="Arial" pitchFamily="34" charset="0"/>
              </a:rPr>
              <a:t> II low-light feature</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On-camera storage</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Direct-to-Storage (DTS)</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Analog video out</a:t>
            </a:r>
          </a:p>
          <a:p>
            <a:pPr>
              <a:spcBef>
                <a:spcPts val="600"/>
              </a:spcBef>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3-Year Warranty</a:t>
            </a:r>
          </a:p>
          <a:p>
            <a:pPr>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24VAC, 12-24VDC</a:t>
            </a:r>
          </a:p>
          <a:p>
            <a:pPr>
              <a:buClr>
                <a:srgbClr val="009999"/>
              </a:buClr>
              <a:buFont typeface="Arial" pitchFamily="34" charset="0"/>
              <a:buChar char="&gt;"/>
            </a:pPr>
            <a:r>
              <a:rPr lang="en-US" sz="1600" dirty="0" err="1" smtClean="0">
                <a:solidFill>
                  <a:schemeClr val="tx1">
                    <a:lumMod val="50000"/>
                    <a:lumOff val="50000"/>
                  </a:schemeClr>
                </a:solidFill>
                <a:latin typeface="Arial" pitchFamily="34" charset="0"/>
                <a:cs typeface="Arial" pitchFamily="34" charset="0"/>
              </a:rPr>
              <a:t>PoE</a:t>
            </a:r>
            <a:r>
              <a:rPr lang="en-US" sz="1600" dirty="0" smtClean="0">
                <a:solidFill>
                  <a:schemeClr val="tx1">
                    <a:lumMod val="50000"/>
                    <a:lumOff val="50000"/>
                  </a:schemeClr>
                </a:solidFill>
                <a:latin typeface="Arial" pitchFamily="34" charset="0"/>
                <a:cs typeface="Arial" pitchFamily="34" charset="0"/>
              </a:rPr>
              <a:t> Ethernet 802.3af Class 3</a:t>
            </a:r>
          </a:p>
          <a:p>
            <a:pPr>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Trigger In/Out</a:t>
            </a:r>
          </a:p>
          <a:p>
            <a:pPr>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Factory reset button</a:t>
            </a:r>
          </a:p>
          <a:p>
            <a:pPr>
              <a:buClr>
                <a:srgbClr val="009999"/>
              </a:buClr>
              <a:buFont typeface="Arial" pitchFamily="34" charset="0"/>
              <a:buChar char="&gt;"/>
            </a:pPr>
            <a:r>
              <a:rPr lang="en-US" sz="1600" dirty="0" smtClean="0">
                <a:solidFill>
                  <a:schemeClr val="tx1">
                    <a:lumMod val="50000"/>
                    <a:lumOff val="50000"/>
                  </a:schemeClr>
                </a:solidFill>
                <a:latin typeface="Arial" pitchFamily="34" charset="0"/>
                <a:cs typeface="Arial" pitchFamily="34" charset="0"/>
              </a:rPr>
              <a:t>Standard 1/4-20 camera mount</a:t>
            </a:r>
          </a:p>
          <a:p>
            <a:pPr>
              <a:spcBef>
                <a:spcPts val="600"/>
              </a:spcBef>
              <a:buClr>
                <a:srgbClr val="009999"/>
              </a:buClr>
              <a:buFont typeface="Arial" pitchFamily="34" charset="0"/>
              <a:buChar char="&gt;"/>
            </a:pPr>
            <a:endParaRPr lang="en-US" sz="1600" dirty="0" smtClean="0">
              <a:solidFill>
                <a:schemeClr val="tx1">
                  <a:lumMod val="50000"/>
                  <a:lumOff val="50000"/>
                </a:schemeClr>
              </a:solidFill>
              <a:latin typeface="Arial" pitchFamily="34" charset="0"/>
              <a:cs typeface="Arial" pitchFamily="34" charset="0"/>
            </a:endParaRPr>
          </a:p>
          <a:p>
            <a:pPr>
              <a:buClr>
                <a:srgbClr val="009999"/>
              </a:buClr>
              <a:buNone/>
            </a:pPr>
            <a:endParaRPr lang="en-US" sz="1800" baseline="30000" dirty="0" smtClean="0">
              <a:solidFill>
                <a:schemeClr val="tx1">
                  <a:lumMod val="50000"/>
                  <a:lumOff val="50000"/>
                </a:schemeClr>
              </a:solidFill>
              <a:latin typeface="Arial" pitchFamily="34" charset="0"/>
              <a:cs typeface="Arial" pitchFamily="34" charset="0"/>
            </a:endParaRPr>
          </a:p>
        </p:txBody>
      </p:sp>
      <p:pic>
        <p:nvPicPr>
          <p:cNvPr id="6" name="Picture 2" descr="C:\Users\lhopkins\AppData\Local\Microsoft\Windows\Temporary Internet Files\Content.Outlook\OS1A18B0\7-series-BACK.png"/>
          <p:cNvPicPr>
            <a:picLocks noChangeAspect="1" noChangeArrowheads="1"/>
          </p:cNvPicPr>
          <p:nvPr/>
        </p:nvPicPr>
        <p:blipFill>
          <a:blip r:embed="rId4"/>
          <a:srcRect/>
          <a:stretch>
            <a:fillRect/>
          </a:stretch>
        </p:blipFill>
        <p:spPr bwMode="auto">
          <a:xfrm>
            <a:off x="6267450" y="3327210"/>
            <a:ext cx="2543175" cy="1708166"/>
          </a:xfrm>
          <a:prstGeom prst="rect">
            <a:avLst/>
          </a:prstGeom>
          <a:noFill/>
        </p:spPr>
      </p:pic>
      <p:pic>
        <p:nvPicPr>
          <p:cNvPr id="8" name="Picture 7" descr="7series.jpg"/>
          <p:cNvPicPr>
            <a:picLocks noChangeAspect="1"/>
          </p:cNvPicPr>
          <p:nvPr/>
        </p:nvPicPr>
        <p:blipFill>
          <a:blip r:embed="rId5"/>
          <a:stretch>
            <a:fillRect/>
          </a:stretch>
        </p:blipFill>
        <p:spPr>
          <a:xfrm>
            <a:off x="6096000" y="0"/>
            <a:ext cx="2743200" cy="2743200"/>
          </a:xfrm>
          <a:prstGeom prst="rect">
            <a:avLst/>
          </a:prstGeom>
        </p:spPr>
      </p:pic>
    </p:spTree>
  </p:cSld>
  <p:clrMapOvr>
    <a:masterClrMapping/>
  </p:clrMapOvr>
  <p:transition>
    <p:sndAc>
      <p:stSnd>
        <p:snd r:embed="rId3" name="arrow.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sz="2400" b="1" dirty="0" smtClean="0">
                <a:solidFill>
                  <a:srgbClr val="0899A3"/>
                </a:solidFill>
                <a:latin typeface="Arial" charset="0"/>
                <a:ea typeface="Arial" charset="0"/>
                <a:cs typeface="Arial" charset="0"/>
              </a:rPr>
              <a:t>3 Series Camera</a:t>
            </a:r>
            <a:endParaRPr lang="en-US" altLang="en-US" sz="2400" b="1" dirty="0">
              <a:solidFill>
                <a:srgbClr val="0899A3"/>
              </a:solidFill>
              <a:latin typeface="Arial" charset="0"/>
              <a:ea typeface="Arial" charset="0"/>
              <a:cs typeface="Arial" charset="0"/>
            </a:endParaRPr>
          </a:p>
        </p:txBody>
      </p:sp>
      <p:sp>
        <p:nvSpPr>
          <p:cNvPr id="3" name="Content Placeholder 2"/>
          <p:cNvSpPr>
            <a:spLocks noGrp="1"/>
          </p:cNvSpPr>
          <p:nvPr>
            <p:ph idx="1"/>
          </p:nvPr>
        </p:nvSpPr>
        <p:spPr>
          <a:xfrm>
            <a:off x="457200" y="904875"/>
            <a:ext cx="8229600" cy="5221289"/>
          </a:xfrm>
        </p:spPr>
        <p:txBody>
          <a:bodyPr/>
          <a:lstStyle/>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Resolutions up to HD1080p</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H.264 Main Profile + MJPEG Compression</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60 fps @ SD480p</a:t>
            </a:r>
            <a:r>
              <a:rPr lang="en-US" altLang="en-US" sz="1600" dirty="0" smtClean="0">
                <a:solidFill>
                  <a:schemeClr val="bg1">
                    <a:lumMod val="50000"/>
                  </a:schemeClr>
                </a:solidFill>
                <a:cs typeface="Arial"/>
              </a:rPr>
              <a:t>, 30 fps @ </a:t>
            </a:r>
            <a:r>
              <a:rPr lang="en-US" altLang="en-US" sz="1600" dirty="0" smtClean="0">
                <a:solidFill>
                  <a:schemeClr val="bg1">
                    <a:lumMod val="50000"/>
                  </a:schemeClr>
                </a:solidFill>
                <a:latin typeface="Arial"/>
                <a:cs typeface="Arial"/>
              </a:rPr>
              <a:t>HD720p and HD1080p</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One-Way Audio w/ Built-in Microphone</a:t>
            </a:r>
          </a:p>
          <a:p>
            <a:pPr marL="342900" lvl="1" indent="-342900">
              <a:buClr>
                <a:srgbClr val="0798A3"/>
              </a:buClr>
              <a:buFont typeface="Arial" pitchFamily="34" charset="0"/>
              <a:buChar char="˃"/>
              <a:defRPr/>
            </a:pPr>
            <a:r>
              <a:rPr lang="en-US" altLang="en-US" sz="1600" dirty="0" err="1" smtClean="0">
                <a:solidFill>
                  <a:schemeClr val="bg1">
                    <a:lumMod val="50000"/>
                  </a:schemeClr>
                </a:solidFill>
                <a:latin typeface="Arial"/>
                <a:cs typeface="Arial"/>
              </a:rPr>
              <a:t>Lightgrabber</a:t>
            </a:r>
            <a:r>
              <a:rPr lang="en-US" altLang="en-US" sz="1600" dirty="0" smtClean="0">
                <a:solidFill>
                  <a:schemeClr val="bg1">
                    <a:lumMod val="50000"/>
                  </a:schemeClr>
                </a:solidFill>
                <a:latin typeface="Arial"/>
                <a:cs typeface="Arial"/>
              </a:rPr>
              <a:t>™ II Low-Light Feature</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Power-over-Ethernet</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Cast-Aluminum</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Direct-to-Storage (DTS)</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ONVIF and PSIA Compliant</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5-Year Warranty</a:t>
            </a:r>
            <a:endParaRPr lang="en-US" altLang="en-US" sz="1600" dirty="0">
              <a:solidFill>
                <a:schemeClr val="bg1">
                  <a:lumMod val="50000"/>
                </a:schemeClr>
              </a:solidFill>
              <a:latin typeface="Arial"/>
              <a:cs typeface="Arial"/>
            </a:endParaRPr>
          </a:p>
        </p:txBody>
      </p:sp>
      <p:pic>
        <p:nvPicPr>
          <p:cNvPr id="4" name="Picture 3" descr="3 series_900px.jpg"/>
          <p:cNvPicPr>
            <a:picLocks noChangeAspect="1"/>
          </p:cNvPicPr>
          <p:nvPr/>
        </p:nvPicPr>
        <p:blipFill>
          <a:blip r:embed="rId2"/>
          <a:stretch>
            <a:fillRect/>
          </a:stretch>
        </p:blipFill>
        <p:spPr>
          <a:xfrm>
            <a:off x="6191250" y="541338"/>
            <a:ext cx="2743200" cy="1752600"/>
          </a:xfrm>
          <a:prstGeom prst="rect">
            <a:avLst/>
          </a:prstGeom>
        </p:spPr>
      </p:pic>
      <p:pic>
        <p:nvPicPr>
          <p:cNvPr id="110594" name="Picture 2" descr="http://www.iqeye.com/images/stories/3series-dimensions.jpg"/>
          <p:cNvPicPr>
            <a:picLocks noChangeAspect="1" noChangeArrowheads="1"/>
          </p:cNvPicPr>
          <p:nvPr/>
        </p:nvPicPr>
        <p:blipFill>
          <a:blip r:embed="rId3"/>
          <a:srcRect/>
          <a:stretch>
            <a:fillRect/>
          </a:stretch>
        </p:blipFill>
        <p:spPr bwMode="auto">
          <a:xfrm>
            <a:off x="2219324" y="4025412"/>
            <a:ext cx="4551629" cy="210075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a:xfrm>
            <a:off x="457200" y="283464"/>
            <a:ext cx="8229600" cy="1143000"/>
          </a:xfrm>
          <a:prstGeom prst="rect">
            <a:avLst/>
          </a:prstGeom>
        </p:spPr>
        <p:txBody>
          <a:bodyPr/>
          <a:lstStyle/>
          <a:p>
            <a:pPr algn="l" eaLnBrk="1" hangingPunct="1"/>
            <a:r>
              <a:rPr lang="en-US" altLang="en-US" sz="2400" b="1" smtClean="0">
                <a:solidFill>
                  <a:srgbClr val="0899A3"/>
                </a:solidFill>
                <a:latin typeface="Arial" charset="0"/>
                <a:ea typeface="Arial" charset="0"/>
                <a:cs typeface="Arial" charset="0"/>
              </a:rPr>
              <a:t>Alliance Series</a:t>
            </a:r>
          </a:p>
        </p:txBody>
      </p:sp>
      <p:pic>
        <p:nvPicPr>
          <p:cNvPr id="11" name="Picture 10" descr="Alliance-outdoor.png"/>
          <p:cNvPicPr>
            <a:picLocks noChangeAspect="1"/>
          </p:cNvPicPr>
          <p:nvPr/>
        </p:nvPicPr>
        <p:blipFill>
          <a:blip r:embed="rId2"/>
          <a:stretch>
            <a:fillRect/>
          </a:stretch>
        </p:blipFill>
        <p:spPr>
          <a:xfrm>
            <a:off x="6068374" y="1968500"/>
            <a:ext cx="2618426" cy="2921000"/>
          </a:xfrm>
          <a:prstGeom prst="rect">
            <a:avLst/>
          </a:prstGeom>
        </p:spPr>
      </p:pic>
      <p:pic>
        <p:nvPicPr>
          <p:cNvPr id="12" name="Picture 11" descr="IMG_0557r-small.png"/>
          <p:cNvPicPr>
            <a:picLocks noChangeAspect="1"/>
          </p:cNvPicPr>
          <p:nvPr/>
        </p:nvPicPr>
        <p:blipFill>
          <a:blip r:embed="rId3"/>
          <a:stretch>
            <a:fillRect/>
          </a:stretch>
        </p:blipFill>
        <p:spPr>
          <a:xfrm>
            <a:off x="3124200" y="1924050"/>
            <a:ext cx="2449286" cy="2209800"/>
          </a:xfrm>
          <a:prstGeom prst="rect">
            <a:avLst/>
          </a:prstGeom>
        </p:spPr>
      </p:pic>
      <p:pic>
        <p:nvPicPr>
          <p:cNvPr id="13" name="Picture 12" descr="Alliance-mini.png"/>
          <p:cNvPicPr>
            <a:picLocks noChangeAspect="1"/>
          </p:cNvPicPr>
          <p:nvPr/>
        </p:nvPicPr>
        <p:blipFill>
          <a:blip r:embed="rId4"/>
          <a:stretch>
            <a:fillRect/>
          </a:stretch>
        </p:blipFill>
        <p:spPr>
          <a:xfrm>
            <a:off x="628650" y="1968499"/>
            <a:ext cx="1911350" cy="1622523"/>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title" idx="4294967295"/>
          </p:nvPr>
        </p:nvSpPr>
        <p:spPr>
          <a:xfrm>
            <a:off x="457200" y="283464"/>
            <a:ext cx="3397250" cy="482600"/>
          </a:xfrm>
          <a:prstGeom prst="rect">
            <a:avLst/>
          </a:prstGeom>
        </p:spPr>
        <p:txBody>
          <a:bodyPr/>
          <a:lstStyle/>
          <a:p>
            <a:pPr algn="l" eaLnBrk="1" hangingPunct="1"/>
            <a:r>
              <a:rPr lang="en-US" altLang="en-US" sz="2400" b="1" dirty="0" smtClean="0">
                <a:solidFill>
                  <a:srgbClr val="0899A3"/>
                </a:solidFill>
                <a:latin typeface="Arial" charset="0"/>
                <a:ea typeface="Arial" charset="0"/>
                <a:cs typeface="Arial" charset="0"/>
              </a:rPr>
              <a:t>Alliance-pro</a:t>
            </a:r>
          </a:p>
        </p:txBody>
      </p:sp>
      <p:sp>
        <p:nvSpPr>
          <p:cNvPr id="54275" name="Rectangle 4"/>
          <p:cNvSpPr>
            <a:spLocks noGrp="1" noChangeArrowheads="1"/>
          </p:cNvSpPr>
          <p:nvPr>
            <p:ph type="body" idx="4294967295"/>
          </p:nvPr>
        </p:nvSpPr>
        <p:spPr>
          <a:xfrm>
            <a:off x="457200" y="850391"/>
            <a:ext cx="5353050" cy="4740783"/>
          </a:xfrm>
          <a:prstGeom prst="rect">
            <a:avLst/>
          </a:prstGeom>
        </p:spPr>
        <p:txBody>
          <a:bodyPr/>
          <a:lstStyle/>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SD480p, HD720p, HD1080p, 3.1MP, &amp; 5MP</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Main Profile + MJPEG Compression</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Vandal-resistant GE </a:t>
            </a:r>
            <a:r>
              <a:rPr lang="en-US" altLang="en-US" sz="1600" dirty="0" err="1" smtClean="0">
                <a:solidFill>
                  <a:schemeClr val="bg1">
                    <a:lumMod val="50000"/>
                  </a:schemeClr>
                </a:solidFill>
                <a:latin typeface="Arial"/>
                <a:cs typeface="Arial"/>
              </a:rPr>
              <a:t>Lexan</a:t>
            </a:r>
            <a:r>
              <a:rPr lang="en-US" altLang="en-US" sz="1600" dirty="0" smtClean="0">
                <a:solidFill>
                  <a:schemeClr val="bg1">
                    <a:lumMod val="50000"/>
                  </a:schemeClr>
                </a:solidFill>
                <a:latin typeface="Arial"/>
                <a:cs typeface="Arial"/>
              </a:rPr>
              <a:t> bubble</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Audio input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Interior or exterior w/ heater/blower</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Extreme temperature ranges (-22 F to 122 F)</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&lt;7 Watts Power for IP66/NEMA 4 Enclosure</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True day/night with auto IR cut filter</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Low-profile, surface mount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True 3-axis </a:t>
            </a:r>
            <a:r>
              <a:rPr lang="en-US" altLang="en-US" sz="1600" dirty="0" err="1" smtClean="0">
                <a:solidFill>
                  <a:schemeClr val="bg1">
                    <a:lumMod val="50000"/>
                  </a:schemeClr>
                </a:solidFill>
                <a:latin typeface="Arial"/>
                <a:cs typeface="Arial"/>
              </a:rPr>
              <a:t>gimbal</a:t>
            </a:r>
            <a:endParaRPr lang="en-US" altLang="en-US" sz="1600" dirty="0" smtClean="0">
              <a:solidFill>
                <a:schemeClr val="bg1">
                  <a:lumMod val="50000"/>
                </a:schemeClr>
              </a:solidFill>
              <a:latin typeface="Arial"/>
              <a:cs typeface="Arial"/>
            </a:endParaRP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Pivoting shroud &amp; back plate</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SD/SDHC card slot </a:t>
            </a:r>
          </a:p>
          <a:p>
            <a:pPr marL="342900" lvl="1" indent="-34290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Varifocal</a:t>
            </a:r>
            <a:r>
              <a:rPr lang="en-US" altLang="en-US" sz="1600" dirty="0" smtClean="0">
                <a:solidFill>
                  <a:schemeClr val="bg1">
                    <a:lumMod val="50000"/>
                  </a:schemeClr>
                </a:solidFill>
                <a:latin typeface="Arial"/>
                <a:cs typeface="Arial"/>
              </a:rPr>
              <a:t> Lens</a:t>
            </a:r>
          </a:p>
          <a:p>
            <a:pPr marL="342900" lvl="1" indent="-34290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IQfocus</a:t>
            </a:r>
            <a:r>
              <a:rPr lang="en-US" altLang="en-US" sz="1600" dirty="0" smtClean="0">
                <a:solidFill>
                  <a:schemeClr val="bg1">
                    <a:lumMod val="50000"/>
                  </a:schemeClr>
                </a:solidFill>
                <a:latin typeface="Arial"/>
                <a:cs typeface="Arial"/>
              </a:rPr>
              <a:t> and full time analog outputs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5-Year warranty</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Direct-to-Storage (DTS)</a:t>
            </a:r>
          </a:p>
          <a:p>
            <a:pPr eaLnBrk="1" hangingPunct="1">
              <a:spcBef>
                <a:spcPts val="600"/>
              </a:spcBef>
              <a:buFontTx/>
              <a:buNone/>
            </a:pPr>
            <a:endParaRPr lang="en-US" sz="2000" dirty="0" smtClean="0"/>
          </a:p>
          <a:p>
            <a:pPr eaLnBrk="1" hangingPunct="1">
              <a:spcBef>
                <a:spcPts val="600"/>
              </a:spcBef>
              <a:buFontTx/>
              <a:buNone/>
            </a:pPr>
            <a:endParaRPr lang="en-US" dirty="0" smtClean="0"/>
          </a:p>
          <a:p>
            <a:pPr eaLnBrk="1" hangingPunct="1">
              <a:spcBef>
                <a:spcPts val="600"/>
              </a:spcBef>
              <a:buFontTx/>
              <a:buNone/>
            </a:pPr>
            <a:endParaRPr lang="en-US" dirty="0" smtClean="0"/>
          </a:p>
          <a:p>
            <a:pPr eaLnBrk="1" hangingPunct="1">
              <a:spcBef>
                <a:spcPts val="600"/>
              </a:spcBef>
              <a:buFontTx/>
              <a:buBlip>
                <a:blip r:embed="rId3"/>
              </a:buBlip>
            </a:pPr>
            <a:endParaRPr lang="en-US" dirty="0" smtClean="0"/>
          </a:p>
          <a:p>
            <a:pPr eaLnBrk="1" hangingPunct="1">
              <a:spcBef>
                <a:spcPts val="600"/>
              </a:spcBef>
              <a:buFontTx/>
              <a:buBlip>
                <a:blip r:embed="rId3"/>
              </a:buBlip>
            </a:pPr>
            <a:endParaRPr lang="en-US" dirty="0" smtClean="0"/>
          </a:p>
          <a:p>
            <a:pPr eaLnBrk="1" hangingPunct="1">
              <a:spcBef>
                <a:spcPts val="600"/>
              </a:spcBef>
              <a:buFontTx/>
              <a:buBlip>
                <a:blip r:embed="rId3"/>
              </a:buBlip>
            </a:pPr>
            <a:endParaRPr lang="en-US" dirty="0" smtClean="0"/>
          </a:p>
        </p:txBody>
      </p:sp>
      <p:pic>
        <p:nvPicPr>
          <p:cNvPr id="9" name="Picture 8" descr="Alliance_open.png"/>
          <p:cNvPicPr>
            <a:picLocks noChangeAspect="1"/>
          </p:cNvPicPr>
          <p:nvPr/>
        </p:nvPicPr>
        <p:blipFill>
          <a:blip r:embed="rId4"/>
          <a:stretch>
            <a:fillRect/>
          </a:stretch>
        </p:blipFill>
        <p:spPr>
          <a:xfrm>
            <a:off x="6133799" y="2587624"/>
            <a:ext cx="2371224" cy="3003550"/>
          </a:xfrm>
          <a:prstGeom prst="rect">
            <a:avLst/>
          </a:prstGeom>
        </p:spPr>
      </p:pic>
      <p:pic>
        <p:nvPicPr>
          <p:cNvPr id="10" name="Picture 9" descr="Alliance-pro.psd">
            <a:hlinkClick r:id="rId5"/>
          </p:cNvPr>
          <p:cNvPicPr>
            <a:picLocks noChangeAspect="1"/>
          </p:cNvPicPr>
          <p:nvPr/>
        </p:nvPicPr>
        <p:blipFill>
          <a:blip r:embed="rId6"/>
          <a:stretch>
            <a:fillRect/>
          </a:stretch>
        </p:blipFill>
        <p:spPr>
          <a:xfrm>
            <a:off x="6209999" y="636779"/>
            <a:ext cx="2066110" cy="1687322"/>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83464"/>
            <a:ext cx="5715000" cy="685800"/>
          </a:xfrm>
          <a:prstGeom prst="rect">
            <a:avLst/>
          </a:prstGeom>
          <a:noFill/>
          <a:ln w="9525">
            <a:noFill/>
            <a:miter lim="800000"/>
            <a:headEnd/>
            <a:tailEnd/>
          </a:ln>
        </p:spPr>
        <p:txBody>
          <a:bodyPr anchor="ctr"/>
          <a:lstStyle/>
          <a:p>
            <a:pPr>
              <a:defRPr/>
            </a:pPr>
            <a:r>
              <a:rPr lang="en-US" altLang="en-US" sz="2400" b="1" dirty="0" smtClean="0">
                <a:solidFill>
                  <a:srgbClr val="0899A3"/>
                </a:solidFill>
                <a:ea typeface="Arial" charset="0"/>
                <a:cs typeface="Arial" charset="0"/>
              </a:rPr>
              <a:t>Quality Overview Continued…</a:t>
            </a:r>
            <a:endParaRPr lang="en-US" altLang="en-US" sz="2400" b="1" dirty="0">
              <a:solidFill>
                <a:srgbClr val="0899A3"/>
              </a:solidFill>
              <a:ea typeface="Arial" charset="0"/>
              <a:cs typeface="Arial" charset="0"/>
            </a:endParaRPr>
          </a:p>
        </p:txBody>
      </p:sp>
      <p:sp>
        <p:nvSpPr>
          <p:cNvPr id="3" name="Rectangle 3"/>
          <p:cNvSpPr txBox="1">
            <a:spLocks noChangeArrowheads="1"/>
          </p:cNvSpPr>
          <p:nvPr/>
        </p:nvSpPr>
        <p:spPr bwMode="auto">
          <a:xfrm>
            <a:off x="457200" y="1050925"/>
            <a:ext cx="8305800" cy="5016500"/>
          </a:xfrm>
          <a:prstGeom prst="rect">
            <a:avLst/>
          </a:prstGeom>
          <a:noFill/>
          <a:ln w="9525">
            <a:noFill/>
            <a:miter lim="800000"/>
            <a:headEnd/>
            <a:tailEnd/>
          </a:ln>
        </p:spPr>
        <p:txBody>
          <a:bodyPr/>
          <a:lstStyle/>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holds monthly RMA/Field Quality meetings to review all field quality and reliability issues. There is active participation from Operations, Engineering, Tech Support and Marketing. Meeting minutes are published and action items are assigned and tracked to closure.</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Monthly MTBF data is calculated, reviewed, and analyzed for trends and continual improvement. </a:t>
            </a:r>
          </a:p>
          <a:p>
            <a:pPr marL="342900" indent="-342900">
              <a:lnSpc>
                <a:spcPct val="150000"/>
              </a:lnSpc>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IQinVision cameras have extraordinary field reliability with over 250,000+ hours MTBF for most camera models. IQinVision’s passion is designing and producing high quality, reliable IP cameras. This is reflected in IQinVision’s rigorous design qualification and manufacturing processes which include HALT/HASS testing, 4 corner Temperature/Electrical Maximum Functionality testing, 12 hour production burn-in testing, and optimized soldering profiles and processes for the </a:t>
            </a:r>
            <a:r>
              <a:rPr lang="en-US" altLang="en-US" sz="1600" dirty="0" err="1" smtClean="0">
                <a:solidFill>
                  <a:schemeClr val="tx1">
                    <a:lumMod val="50000"/>
                    <a:lumOff val="50000"/>
                  </a:schemeClr>
                </a:solidFill>
                <a:latin typeface="Arial"/>
                <a:cs typeface="Arial"/>
              </a:rPr>
              <a:t>RoHS</a:t>
            </a:r>
            <a:r>
              <a:rPr lang="en-US" altLang="en-US" sz="1600" dirty="0" smtClean="0">
                <a:solidFill>
                  <a:schemeClr val="tx1">
                    <a:lumMod val="50000"/>
                    <a:lumOff val="50000"/>
                  </a:schemeClr>
                </a:solidFill>
                <a:latin typeface="Arial"/>
                <a:cs typeface="Arial"/>
              </a:rPr>
              <a:t>-designed, environmentally friendly technology used by IQinVision.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idx="4294967295"/>
          </p:nvPr>
        </p:nvSpPr>
        <p:spPr>
          <a:xfrm>
            <a:off x="457200" y="283464"/>
            <a:ext cx="7226300" cy="495300"/>
          </a:xfrm>
          <a:prstGeom prst="rect">
            <a:avLst/>
          </a:prstGeom>
        </p:spPr>
        <p:txBody>
          <a:bodyPr/>
          <a:lstStyle/>
          <a:p>
            <a:pPr algn="l"/>
            <a:r>
              <a:rPr lang="en-US" altLang="en-US" sz="2400" b="1" dirty="0" smtClean="0">
                <a:solidFill>
                  <a:srgbClr val="0899A3"/>
                </a:solidFill>
                <a:latin typeface="Arial" charset="0"/>
                <a:ea typeface="Arial" charset="0"/>
                <a:cs typeface="Arial" charset="0"/>
              </a:rPr>
              <a:t>Alliance-</a:t>
            </a:r>
            <a:r>
              <a:rPr lang="en-US" altLang="en-US" sz="2400" b="1" dirty="0" err="1" smtClean="0">
                <a:solidFill>
                  <a:srgbClr val="0899A3"/>
                </a:solidFill>
                <a:latin typeface="Arial" charset="0"/>
                <a:ea typeface="Arial" charset="0"/>
                <a:cs typeface="Arial" charset="0"/>
              </a:rPr>
              <a:t>mx</a:t>
            </a:r>
            <a:r>
              <a:rPr lang="en-US" altLang="en-US" sz="2400" b="1" dirty="0" smtClean="0">
                <a:solidFill>
                  <a:srgbClr val="0899A3"/>
                </a:solidFill>
                <a:latin typeface="Arial" charset="0"/>
                <a:ea typeface="Arial" charset="0"/>
                <a:cs typeface="Arial" charset="0"/>
              </a:rPr>
              <a:t> </a:t>
            </a:r>
            <a:endParaRPr lang="en-US" b="1" dirty="0" smtClean="0"/>
          </a:p>
        </p:txBody>
      </p:sp>
      <p:sp>
        <p:nvSpPr>
          <p:cNvPr id="56323" name="Subtitle 2"/>
          <p:cNvSpPr>
            <a:spLocks noGrp="1"/>
          </p:cNvSpPr>
          <p:nvPr>
            <p:ph type="subTitle" idx="4294967295"/>
          </p:nvPr>
        </p:nvSpPr>
        <p:spPr>
          <a:xfrm>
            <a:off x="457200" y="850392"/>
            <a:ext cx="8458200" cy="5029200"/>
          </a:xfrm>
          <a:prstGeom prst="rect">
            <a:avLst/>
          </a:prstGeom>
        </p:spPr>
        <p:txBody>
          <a:bodyPr/>
          <a:lstStyle/>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SD480p, HD720p, HD1080p</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SD480p (720 x 480) @ 60fps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HD720p (1280 x 720) @ 30fps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HD1080p (1920 x 1080) @ 30fps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Simultaneous H.264 &amp; MJPEG Streams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Indoor/Outdoor Surface Mount Dome (IP66 / NEMA 4)</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Day/Night (&lt;0.05 </a:t>
            </a:r>
            <a:r>
              <a:rPr lang="en-US" altLang="en-US" sz="1600" dirty="0" err="1" smtClean="0">
                <a:solidFill>
                  <a:schemeClr val="bg1">
                    <a:lumMod val="50000"/>
                  </a:schemeClr>
                </a:solidFill>
                <a:latin typeface="Arial"/>
                <a:cs typeface="Arial"/>
              </a:rPr>
              <a:t>lux</a:t>
            </a:r>
            <a:r>
              <a:rPr lang="en-US" altLang="en-US" sz="1600" dirty="0" smtClean="0">
                <a:solidFill>
                  <a:schemeClr val="bg1">
                    <a:lumMod val="50000"/>
                  </a:schemeClr>
                </a:solidFill>
                <a:latin typeface="Arial"/>
                <a:cs typeface="Arial"/>
              </a:rPr>
              <a: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Vandal / Tamper Resistant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Wide Range </a:t>
            </a:r>
            <a:r>
              <a:rPr lang="en-US" altLang="en-US" sz="1600" dirty="0" err="1" smtClean="0">
                <a:solidFill>
                  <a:schemeClr val="bg1">
                    <a:lumMod val="50000"/>
                  </a:schemeClr>
                </a:solidFill>
                <a:latin typeface="Arial"/>
                <a:cs typeface="Arial"/>
              </a:rPr>
              <a:t>Varifocal</a:t>
            </a:r>
            <a:r>
              <a:rPr lang="en-US" altLang="en-US" sz="1600" dirty="0" smtClean="0">
                <a:solidFill>
                  <a:schemeClr val="bg1">
                    <a:lumMod val="50000"/>
                  </a:schemeClr>
                </a:solidFill>
                <a:latin typeface="Arial"/>
                <a:cs typeface="Arial"/>
              </a:rPr>
              <a:t> Lens (3-13mm)</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PSIA &amp; ONVIF Compliant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On-Camera Multi Motion Detection Windows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Low Power &lt;3.8 Watts Power-over-Ethernet</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Two-Way Audio</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Bubble Size 3.8” / 98mm</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-20˚ to +50˚ C</a:t>
            </a:r>
          </a:p>
          <a:p>
            <a:pPr marL="342900" lvl="1" indent="-34290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Lightgrabber</a:t>
            </a:r>
            <a:r>
              <a:rPr lang="en-US" altLang="en-US" sz="1600" dirty="0" smtClean="0">
                <a:solidFill>
                  <a:schemeClr val="bg1">
                    <a:lumMod val="50000"/>
                  </a:schemeClr>
                </a:solidFill>
                <a:latin typeface="Arial"/>
                <a:cs typeface="Arial"/>
              </a:rPr>
              <a:t> II™ Low Light Feature</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5-Year warranty</a:t>
            </a:r>
          </a:p>
          <a:p>
            <a:pPr marL="342900" lvl="1" indent="-342900">
              <a:buClr>
                <a:srgbClr val="0798A3"/>
              </a:buClr>
              <a:buNone/>
              <a:defRPr/>
            </a:pPr>
            <a:endParaRPr lang="en-US" altLang="en-US" sz="1600" dirty="0" smtClean="0">
              <a:solidFill>
                <a:schemeClr val="bg1">
                  <a:lumMod val="50000"/>
                </a:schemeClr>
              </a:solidFill>
              <a:latin typeface="Arial"/>
              <a:cs typeface="Arial"/>
            </a:endParaRPr>
          </a:p>
          <a:p>
            <a:pPr marL="342900" lvl="1" indent="-342900">
              <a:lnSpc>
                <a:spcPct val="150000"/>
              </a:lnSpc>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p:txBody>
      </p:sp>
      <p:pic>
        <p:nvPicPr>
          <p:cNvPr id="5" name="Picture 4" descr="alliance mx.psd"/>
          <p:cNvPicPr>
            <a:picLocks noChangeAspect="1"/>
          </p:cNvPicPr>
          <p:nvPr/>
        </p:nvPicPr>
        <p:blipFill>
          <a:blip r:embed="rId2"/>
          <a:stretch>
            <a:fillRect/>
          </a:stretch>
        </p:blipFill>
        <p:spPr>
          <a:xfrm>
            <a:off x="5798533" y="459975"/>
            <a:ext cx="2697417" cy="2428924"/>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8"/>
          <p:cNvSpPr txBox="1">
            <a:spLocks noChangeArrowheads="1"/>
          </p:cNvSpPr>
          <p:nvPr/>
        </p:nvSpPr>
        <p:spPr bwMode="auto">
          <a:xfrm>
            <a:off x="457200" y="850392"/>
            <a:ext cx="5638800" cy="5050613"/>
          </a:xfrm>
          <a:prstGeom prst="rect">
            <a:avLst/>
          </a:prstGeom>
          <a:noFill/>
          <a:ln w="9525">
            <a:noFill/>
            <a:miter lim="800000"/>
            <a:headEnd/>
            <a:tailEnd/>
          </a:ln>
        </p:spPr>
        <p:txBody>
          <a:bodyPr>
            <a:spAutoFit/>
          </a:bodyPr>
          <a:lstStyle/>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SD480p, HS720p, HD1080p </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H.264 Main Profile + MJPEG Compression</a:t>
            </a:r>
            <a:endParaRPr lang="en-US" altLang="en-US" sz="1600" dirty="0">
              <a:solidFill>
                <a:schemeClr val="bg1">
                  <a:lumMod val="50000"/>
                </a:schemeClr>
              </a:solidFill>
              <a:latin typeface="Arial"/>
              <a:cs typeface="Arial"/>
            </a:endParaRP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60 fps @ SD480p, 30 fps @ HD720p and HD1080p</a:t>
            </a:r>
            <a:endParaRPr lang="en-US" altLang="en-US" sz="1600" dirty="0">
              <a:solidFill>
                <a:schemeClr val="bg1">
                  <a:lumMod val="50000"/>
                </a:schemeClr>
              </a:solidFill>
              <a:latin typeface="Arial"/>
              <a:cs typeface="Arial"/>
            </a:endParaRP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Two-Way Audio with Built-in Microphone</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3-Axis </a:t>
            </a:r>
            <a:r>
              <a:rPr lang="en-US" altLang="en-US" sz="1600" dirty="0" err="1" smtClean="0">
                <a:solidFill>
                  <a:schemeClr val="bg1">
                    <a:lumMod val="50000"/>
                  </a:schemeClr>
                </a:solidFill>
                <a:latin typeface="Arial"/>
                <a:cs typeface="Arial"/>
              </a:rPr>
              <a:t>Gimbal</a:t>
            </a:r>
            <a:endParaRPr lang="en-US" altLang="en-US" sz="1600" dirty="0" smtClean="0">
              <a:solidFill>
                <a:schemeClr val="bg1">
                  <a:lumMod val="50000"/>
                </a:schemeClr>
              </a:solidFill>
              <a:latin typeface="Arial"/>
              <a:cs typeface="Arial"/>
            </a:endParaRPr>
          </a:p>
          <a:p>
            <a:pPr marL="342900" lvl="1" indent="-342900" eaLnBrk="0" hangingPunct="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Lightgrabber</a:t>
            </a:r>
            <a:r>
              <a:rPr lang="en-US" altLang="en-US" sz="1600" baseline="30000" dirty="0" err="1" smtClean="0">
                <a:solidFill>
                  <a:schemeClr val="bg1">
                    <a:lumMod val="50000"/>
                  </a:schemeClr>
                </a:solidFill>
                <a:latin typeface="Arial"/>
                <a:cs typeface="Arial"/>
              </a:rPr>
              <a:t>TM</a:t>
            </a:r>
            <a:r>
              <a:rPr lang="en-US" altLang="en-US" sz="1600" dirty="0" smtClean="0">
                <a:solidFill>
                  <a:schemeClr val="bg1">
                    <a:lumMod val="50000"/>
                  </a:schemeClr>
                </a:solidFill>
                <a:latin typeface="Arial"/>
                <a:cs typeface="Arial"/>
              </a:rPr>
              <a:t> II Low-Light feature</a:t>
            </a:r>
            <a:endParaRPr lang="en-US" altLang="en-US" sz="1600" dirty="0">
              <a:solidFill>
                <a:schemeClr val="bg1">
                  <a:lumMod val="50000"/>
                </a:schemeClr>
              </a:solidFill>
              <a:latin typeface="Arial"/>
              <a:cs typeface="Arial"/>
            </a:endParaRP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Power-over-Ethernet</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Cast-Aluminum</a:t>
            </a:r>
            <a:endParaRPr lang="en-US" altLang="en-US" sz="1600" dirty="0">
              <a:solidFill>
                <a:schemeClr val="bg1">
                  <a:lumMod val="50000"/>
                </a:schemeClr>
              </a:solidFill>
              <a:latin typeface="Arial"/>
              <a:cs typeface="Arial"/>
            </a:endParaRP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Black </a:t>
            </a:r>
            <a:r>
              <a:rPr lang="en-US" altLang="en-US" sz="1600" dirty="0">
                <a:solidFill>
                  <a:schemeClr val="bg1">
                    <a:lumMod val="50000"/>
                  </a:schemeClr>
                </a:solidFill>
                <a:latin typeface="Arial"/>
                <a:cs typeface="Arial"/>
              </a:rPr>
              <a:t>and </a:t>
            </a:r>
            <a:r>
              <a:rPr lang="en-US" altLang="en-US" sz="1600" dirty="0" smtClean="0">
                <a:solidFill>
                  <a:schemeClr val="bg1">
                    <a:lumMod val="50000"/>
                  </a:schemeClr>
                </a:solidFill>
                <a:latin typeface="Arial"/>
                <a:cs typeface="Arial"/>
              </a:rPr>
              <a:t>Beige Trim Rings Included</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Ceiling, wall and pendant mount options</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Direct-to-Storage (DTS)</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ONVIF and PSIA Compliant</a:t>
            </a:r>
          </a:p>
          <a:p>
            <a:pPr marL="342900" lvl="1" indent="-342900" eaLnBrk="0" hangingPunct="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5-Year Warranty</a:t>
            </a:r>
            <a:endParaRPr lang="en-US" altLang="en-US" sz="1600" dirty="0">
              <a:solidFill>
                <a:schemeClr val="bg1">
                  <a:lumMod val="50000"/>
                </a:schemeClr>
              </a:solidFill>
              <a:latin typeface="Arial"/>
              <a:cs typeface="Arial"/>
            </a:endParaRPr>
          </a:p>
          <a:p>
            <a:pPr>
              <a:spcBef>
                <a:spcPct val="50000"/>
              </a:spcBef>
            </a:pPr>
            <a:endParaRPr lang="en-US" dirty="0">
              <a:latin typeface="Calibri" pitchFamily="34" charset="0"/>
            </a:endParaRPr>
          </a:p>
          <a:p>
            <a:pPr marL="342900" lvl="1" indent="-342900" eaLnBrk="0" hangingPunct="0">
              <a:lnSpc>
                <a:spcPct val="150000"/>
              </a:lnSpc>
              <a:spcBef>
                <a:spcPct val="20000"/>
              </a:spcBef>
              <a:buClr>
                <a:srgbClr val="0798A3"/>
              </a:buClr>
              <a:buFont typeface="Arial" pitchFamily="34" charset="0"/>
              <a:buChar char="˃"/>
              <a:defRPr/>
            </a:pPr>
            <a:endParaRPr lang="en-US" altLang="en-US" sz="1600" dirty="0">
              <a:solidFill>
                <a:schemeClr val="bg1">
                  <a:lumMod val="50000"/>
                </a:schemeClr>
              </a:solidFill>
              <a:latin typeface="Arial"/>
              <a:cs typeface="Arial"/>
            </a:endParaRPr>
          </a:p>
        </p:txBody>
      </p:sp>
      <p:sp>
        <p:nvSpPr>
          <p:cNvPr id="59397" name="TextBox 11"/>
          <p:cNvSpPr txBox="1">
            <a:spLocks noChangeArrowheads="1"/>
          </p:cNvSpPr>
          <p:nvPr/>
        </p:nvSpPr>
        <p:spPr bwMode="auto">
          <a:xfrm>
            <a:off x="457200" y="283464"/>
            <a:ext cx="8686800" cy="461665"/>
          </a:xfrm>
          <a:prstGeom prst="rect">
            <a:avLst/>
          </a:prstGeom>
          <a:noFill/>
          <a:ln w="9525">
            <a:noFill/>
            <a:miter lim="800000"/>
            <a:headEnd/>
            <a:tailEnd/>
          </a:ln>
        </p:spPr>
        <p:txBody>
          <a:bodyPr>
            <a:spAutoFit/>
          </a:bodyPr>
          <a:lstStyle/>
          <a:p>
            <a:r>
              <a:rPr lang="en-US" altLang="en-US" sz="2400" b="1" dirty="0" smtClean="0">
                <a:solidFill>
                  <a:srgbClr val="0899A3"/>
                </a:solidFill>
                <a:ea typeface="Arial" charset="0"/>
                <a:cs typeface="Arial" charset="0"/>
              </a:rPr>
              <a:t>Alliance-mini  Features</a:t>
            </a:r>
            <a:endParaRPr lang="en-US" altLang="en-US" sz="2400" b="1" dirty="0">
              <a:solidFill>
                <a:srgbClr val="0899A3"/>
              </a:solidFill>
              <a:ea typeface="Arial" charset="0"/>
              <a:cs typeface="Arial" charset="0"/>
            </a:endParaRPr>
          </a:p>
        </p:txBody>
      </p:sp>
      <p:pic>
        <p:nvPicPr>
          <p:cNvPr id="8" name="Picture 7" descr="Alliance-mini.png"/>
          <p:cNvPicPr>
            <a:picLocks noChangeAspect="1"/>
          </p:cNvPicPr>
          <p:nvPr/>
        </p:nvPicPr>
        <p:blipFill>
          <a:blip r:embed="rId2"/>
          <a:stretch>
            <a:fillRect/>
          </a:stretch>
        </p:blipFill>
        <p:spPr>
          <a:xfrm>
            <a:off x="6248400" y="1109661"/>
            <a:ext cx="1911350" cy="1622523"/>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solidFill>
                  <a:srgbClr val="0899A3"/>
                </a:solidFill>
                <a:latin typeface="Arial" charset="0"/>
                <a:ea typeface="Arial" charset="0"/>
                <a:cs typeface="Arial" charset="0"/>
              </a:rPr>
              <a:t>Camera Overview</a:t>
            </a:r>
          </a:p>
        </p:txBody>
      </p:sp>
      <p:graphicFrame>
        <p:nvGraphicFramePr>
          <p:cNvPr id="4" name="Table 3"/>
          <p:cNvGraphicFramePr>
            <a:graphicFrameLocks noGrp="1"/>
          </p:cNvGraphicFramePr>
          <p:nvPr/>
        </p:nvGraphicFramePr>
        <p:xfrm>
          <a:off x="609602" y="2114550"/>
          <a:ext cx="8077198" cy="3705228"/>
        </p:xfrm>
        <a:graphic>
          <a:graphicData uri="http://schemas.openxmlformats.org/drawingml/2006/table">
            <a:tbl>
              <a:tblPr firstRow="1" bandRow="1">
                <a:tableStyleId>{7DF18680-E054-41AD-8BC1-D1AEF772440D}</a:tableStyleId>
              </a:tblPr>
              <a:tblGrid>
                <a:gridCol w="1666876"/>
                <a:gridCol w="1104900"/>
                <a:gridCol w="1157427"/>
                <a:gridCol w="1057511"/>
                <a:gridCol w="1066628"/>
                <a:gridCol w="1002812"/>
                <a:gridCol w="1021044"/>
              </a:tblGrid>
              <a:tr h="617538">
                <a:tc>
                  <a:txBody>
                    <a:bodyPr/>
                    <a:lstStyle/>
                    <a:p>
                      <a:endParaRPr lang="en-US" sz="1200" b="0" dirty="0">
                        <a:latin typeface="+mn-lt"/>
                      </a:endParaRPr>
                    </a:p>
                  </a:txBody>
                  <a:tcPr anchor="ctr"/>
                </a:tc>
                <a:tc>
                  <a:txBody>
                    <a:bodyPr/>
                    <a:lstStyle/>
                    <a:p>
                      <a:pPr algn="ctr"/>
                      <a:r>
                        <a:rPr lang="en-US" sz="1200" b="0" dirty="0" smtClean="0">
                          <a:latin typeface="+mn-lt"/>
                        </a:rPr>
                        <a:t>Sentinel</a:t>
                      </a:r>
                      <a:endParaRPr lang="en-US" sz="1200" b="0" dirty="0">
                        <a:latin typeface="+mn-lt"/>
                      </a:endParaRPr>
                    </a:p>
                  </a:txBody>
                  <a:tcPr anchor="ctr"/>
                </a:tc>
                <a:tc>
                  <a:txBody>
                    <a:bodyPr/>
                    <a:lstStyle/>
                    <a:p>
                      <a:pPr algn="ctr"/>
                      <a:r>
                        <a:rPr lang="en-US" sz="1200" b="0" dirty="0" smtClean="0">
                          <a:latin typeface="+mn-lt"/>
                        </a:rPr>
                        <a:t>7 Series</a:t>
                      </a:r>
                      <a:endParaRPr lang="en-US" sz="1200" b="0" dirty="0">
                        <a:latin typeface="+mn-lt"/>
                      </a:endParaRPr>
                    </a:p>
                  </a:txBody>
                  <a:tcPr anchor="ctr"/>
                </a:tc>
                <a:tc>
                  <a:txBody>
                    <a:bodyPr/>
                    <a:lstStyle/>
                    <a:p>
                      <a:pPr algn="ctr"/>
                      <a:r>
                        <a:rPr lang="en-US" sz="1200" b="0" dirty="0" smtClean="0">
                          <a:latin typeface="+mn-lt"/>
                        </a:rPr>
                        <a:t>3 Series</a:t>
                      </a:r>
                      <a:endParaRPr lang="en-US" sz="1200" b="0" dirty="0">
                        <a:latin typeface="+mn-lt"/>
                      </a:endParaRPr>
                    </a:p>
                  </a:txBody>
                  <a:tcPr anchor="ctr"/>
                </a:tc>
                <a:tc>
                  <a:txBody>
                    <a:bodyPr/>
                    <a:lstStyle/>
                    <a:p>
                      <a:pPr algn="ctr"/>
                      <a:r>
                        <a:rPr lang="en-US" sz="1200" b="0" dirty="0" smtClean="0">
                          <a:latin typeface="+mn-lt"/>
                        </a:rPr>
                        <a:t>Alliance-pro</a:t>
                      </a:r>
                      <a:endParaRPr lang="en-US" sz="1200" b="0" dirty="0">
                        <a:latin typeface="+mn-lt"/>
                      </a:endParaRPr>
                    </a:p>
                  </a:txBody>
                  <a:tcPr anchor="ctr"/>
                </a:tc>
                <a:tc>
                  <a:txBody>
                    <a:bodyPr/>
                    <a:lstStyle/>
                    <a:p>
                      <a:pPr algn="ctr"/>
                      <a:r>
                        <a:rPr lang="en-US" sz="1200" b="0" dirty="0" smtClean="0">
                          <a:latin typeface="+mn-lt"/>
                        </a:rPr>
                        <a:t>Alliance-</a:t>
                      </a:r>
                      <a:r>
                        <a:rPr lang="en-US" sz="1200" b="0" dirty="0" err="1" smtClean="0">
                          <a:latin typeface="+mn-lt"/>
                        </a:rPr>
                        <a:t>mx</a:t>
                      </a:r>
                      <a:endParaRPr lang="en-US" sz="1200" b="0" dirty="0">
                        <a:latin typeface="+mn-lt"/>
                      </a:endParaRPr>
                    </a:p>
                  </a:txBody>
                  <a:tcPr anchor="ctr"/>
                </a:tc>
                <a:tc>
                  <a:txBody>
                    <a:bodyPr/>
                    <a:lstStyle/>
                    <a:p>
                      <a:pPr algn="ctr"/>
                      <a:r>
                        <a:rPr lang="en-US" sz="1200" b="0" dirty="0" smtClean="0">
                          <a:latin typeface="+mn-lt"/>
                        </a:rPr>
                        <a:t>Alliance-mini</a:t>
                      </a:r>
                      <a:endParaRPr lang="en-US" sz="1200" b="0" dirty="0">
                        <a:latin typeface="+mn-lt"/>
                      </a:endParaRPr>
                    </a:p>
                  </a:txBody>
                  <a:tcPr anchor="ctr"/>
                </a:tc>
              </a:tr>
              <a:tr h="617538">
                <a:tc>
                  <a:txBody>
                    <a:bodyPr/>
                    <a:lstStyle/>
                    <a:p>
                      <a:pPr algn="r"/>
                      <a:r>
                        <a:rPr lang="en-US" sz="1200" b="0" dirty="0" smtClean="0"/>
                        <a:t>5 Megapixel</a:t>
                      </a:r>
                    </a:p>
                  </a:txBody>
                  <a:tcPr anchor="ctr"/>
                </a:tc>
                <a:tc>
                  <a:txBody>
                    <a:bodyPr/>
                    <a:lstStyle/>
                    <a:p>
                      <a:pPr algn="ctr"/>
                      <a:r>
                        <a:rPr lang="en-US" sz="1200" b="0" dirty="0" smtClean="0"/>
                        <a:t>IQ865NE</a:t>
                      </a:r>
                      <a:endParaRPr lang="en-US" sz="1200" b="0" dirty="0"/>
                    </a:p>
                  </a:txBody>
                  <a:tcPr anchor="ctr"/>
                </a:tc>
                <a:tc>
                  <a:txBody>
                    <a:bodyPr/>
                    <a:lstStyle/>
                    <a:p>
                      <a:pPr algn="ctr"/>
                      <a:r>
                        <a:rPr lang="en-US" sz="1200" b="0" dirty="0" smtClean="0"/>
                        <a:t>IQ765NI</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IQA35N</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a:t>
                      </a:r>
                      <a:endParaRPr lang="en-US" sz="1200" b="0" dirty="0"/>
                    </a:p>
                  </a:txBody>
                  <a:tcPr anchor="ctr"/>
                </a:tc>
              </a:tr>
              <a:tr h="617538">
                <a:tc>
                  <a:txBody>
                    <a:bodyPr/>
                    <a:lstStyle/>
                    <a:p>
                      <a:pPr algn="r"/>
                      <a:r>
                        <a:rPr lang="en-US" sz="1200" b="0" dirty="0" smtClean="0"/>
                        <a:t>3 Megapixel</a:t>
                      </a:r>
                      <a:endParaRPr lang="en-US" sz="1200" b="0" dirty="0"/>
                    </a:p>
                  </a:txBody>
                  <a:tcPr anchor="ctr"/>
                </a:tc>
                <a:tc>
                  <a:txBody>
                    <a:bodyPr/>
                    <a:lstStyle/>
                    <a:p>
                      <a:pPr algn="ctr"/>
                      <a:r>
                        <a:rPr lang="en-US" sz="1200" b="0" dirty="0" smtClean="0"/>
                        <a:t>IQ863NE</a:t>
                      </a:r>
                      <a:endParaRPr lang="en-US" sz="1200" b="0" dirty="0"/>
                    </a:p>
                  </a:txBody>
                  <a:tcPr anchor="ctr"/>
                </a:tc>
                <a:tc>
                  <a:txBody>
                    <a:bodyPr/>
                    <a:lstStyle/>
                    <a:p>
                      <a:pPr algn="ctr"/>
                      <a:r>
                        <a:rPr lang="en-US" sz="1200" b="0" dirty="0" smtClean="0"/>
                        <a:t>IQ763NI</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IQA33N</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a:t>
                      </a:r>
                      <a:endParaRPr lang="en-US" sz="1200" b="0" dirty="0"/>
                    </a:p>
                  </a:txBody>
                  <a:tcPr anchor="ctr"/>
                </a:tc>
              </a:tr>
              <a:tr h="617538">
                <a:tc>
                  <a:txBody>
                    <a:bodyPr/>
                    <a:lstStyle/>
                    <a:p>
                      <a:pPr algn="r"/>
                      <a:r>
                        <a:rPr lang="en-US" sz="1200" b="0" dirty="0" smtClean="0"/>
                        <a:t>1080p / 2 Megapixel</a:t>
                      </a:r>
                      <a:endParaRPr lang="en-US" sz="1200" b="0" dirty="0"/>
                    </a:p>
                  </a:txBody>
                  <a:tcPr anchor="ctr"/>
                </a:tc>
                <a:tc>
                  <a:txBody>
                    <a:bodyPr/>
                    <a:lstStyle/>
                    <a:p>
                      <a:pPr algn="ctr"/>
                      <a:r>
                        <a:rPr lang="en-US" sz="1200" b="0" dirty="0" smtClean="0"/>
                        <a:t>IQ862NE</a:t>
                      </a:r>
                      <a:endParaRPr lang="en-US" sz="1200" b="0" dirty="0"/>
                    </a:p>
                  </a:txBody>
                  <a:tcPr anchor="ctr"/>
                </a:tc>
                <a:tc>
                  <a:txBody>
                    <a:bodyPr/>
                    <a:lstStyle/>
                    <a:p>
                      <a:pPr algn="ctr"/>
                      <a:r>
                        <a:rPr lang="en-US" sz="1200" b="0" dirty="0" smtClean="0"/>
                        <a:t>IQ762NI</a:t>
                      </a:r>
                      <a:endParaRPr lang="en-US" sz="1200" b="0" dirty="0"/>
                    </a:p>
                  </a:txBody>
                  <a:tcPr anchor="ctr"/>
                </a:tc>
                <a:tc>
                  <a:txBody>
                    <a:bodyPr/>
                    <a:lstStyle/>
                    <a:p>
                      <a:pPr algn="ctr"/>
                      <a:r>
                        <a:rPr lang="en-US" sz="1200" b="0" dirty="0" smtClean="0"/>
                        <a:t>IQ032SI</a:t>
                      </a:r>
                      <a:endParaRPr lang="en-US" sz="1200" b="0" dirty="0"/>
                    </a:p>
                  </a:txBody>
                  <a:tcPr anchor="ctr"/>
                </a:tc>
                <a:tc>
                  <a:txBody>
                    <a:bodyPr/>
                    <a:lstStyle/>
                    <a:p>
                      <a:pPr algn="ctr"/>
                      <a:r>
                        <a:rPr lang="en-US" sz="1200" b="0" dirty="0" smtClean="0"/>
                        <a:t>IQA32N</a:t>
                      </a:r>
                      <a:endParaRPr lang="en-US" sz="1200" b="0" dirty="0"/>
                    </a:p>
                  </a:txBody>
                  <a:tcPr anchor="ctr"/>
                </a:tc>
                <a:tc>
                  <a:txBody>
                    <a:bodyPr/>
                    <a:lstStyle/>
                    <a:p>
                      <a:pPr algn="ctr"/>
                      <a:r>
                        <a:rPr lang="en-US" sz="1200" b="0" dirty="0" smtClean="0"/>
                        <a:t>IQM32NE</a:t>
                      </a:r>
                      <a:endParaRPr lang="en-US" sz="1200" b="0" dirty="0"/>
                    </a:p>
                  </a:txBody>
                  <a:tcPr anchor="ctr"/>
                </a:tc>
                <a:tc>
                  <a:txBody>
                    <a:bodyPr/>
                    <a:lstStyle/>
                    <a:p>
                      <a:pPr algn="ctr"/>
                      <a:r>
                        <a:rPr lang="en-US" sz="1200" b="0" dirty="0" smtClean="0"/>
                        <a:t>IQD32SV</a:t>
                      </a:r>
                      <a:endParaRPr lang="en-US" sz="1200" b="0" dirty="0"/>
                    </a:p>
                  </a:txBody>
                  <a:tcPr anchor="ctr"/>
                </a:tc>
              </a:tr>
              <a:tr h="617538">
                <a:tc>
                  <a:txBody>
                    <a:bodyPr/>
                    <a:lstStyle/>
                    <a:p>
                      <a:pPr algn="r"/>
                      <a:r>
                        <a:rPr lang="en-US" sz="1200" b="0" dirty="0" smtClean="0"/>
                        <a:t>720p / 1.3 Megapixel</a:t>
                      </a:r>
                      <a:endParaRPr lang="en-US" sz="1200" b="0" dirty="0"/>
                    </a:p>
                  </a:txBody>
                  <a:tcPr anchor="ctr"/>
                </a:tc>
                <a:tc>
                  <a:txBody>
                    <a:bodyPr/>
                    <a:lstStyle/>
                    <a:p>
                      <a:pPr algn="ctr"/>
                      <a:r>
                        <a:rPr lang="en-US" sz="1200" b="0" dirty="0" smtClean="0"/>
                        <a:t>IQ861NE</a:t>
                      </a:r>
                      <a:endParaRPr lang="en-US" sz="1200" b="0" dirty="0"/>
                    </a:p>
                  </a:txBody>
                  <a:tcPr anchor="ctr"/>
                </a:tc>
                <a:tc>
                  <a:txBody>
                    <a:bodyPr/>
                    <a:lstStyle/>
                    <a:p>
                      <a:pPr algn="ctr"/>
                      <a:r>
                        <a:rPr lang="en-US" sz="1200" b="0" dirty="0" smtClean="0"/>
                        <a:t>IQ761NI</a:t>
                      </a:r>
                      <a:endParaRPr lang="en-US" sz="1200" b="0" dirty="0"/>
                    </a:p>
                  </a:txBody>
                  <a:tcPr anchor="ctr"/>
                </a:tc>
                <a:tc>
                  <a:txBody>
                    <a:bodyPr/>
                    <a:lstStyle/>
                    <a:p>
                      <a:pPr algn="ctr"/>
                      <a:r>
                        <a:rPr lang="en-US" sz="1200" b="0" dirty="0" smtClean="0"/>
                        <a:t>IQ031SI</a:t>
                      </a:r>
                      <a:endParaRPr lang="en-US" sz="1200" b="0" dirty="0"/>
                    </a:p>
                  </a:txBody>
                  <a:tcPr anchor="ctr"/>
                </a:tc>
                <a:tc>
                  <a:txBody>
                    <a:bodyPr/>
                    <a:lstStyle/>
                    <a:p>
                      <a:pPr algn="ctr"/>
                      <a:r>
                        <a:rPr lang="en-US" sz="1200" b="0" dirty="0" smtClean="0"/>
                        <a:t>IQA31N</a:t>
                      </a:r>
                      <a:endParaRPr lang="en-US" sz="1200" b="0" dirty="0"/>
                    </a:p>
                  </a:txBody>
                  <a:tcPr anchor="ctr"/>
                </a:tc>
                <a:tc>
                  <a:txBody>
                    <a:bodyPr/>
                    <a:lstStyle/>
                    <a:p>
                      <a:pPr algn="ctr"/>
                      <a:r>
                        <a:rPr lang="en-US" sz="1200" b="0" dirty="0" smtClean="0"/>
                        <a:t>IQM31NE</a:t>
                      </a:r>
                      <a:endParaRPr lang="en-US" sz="1200" b="0" dirty="0"/>
                    </a:p>
                  </a:txBody>
                  <a:tcPr anchor="ctr"/>
                </a:tc>
                <a:tc>
                  <a:txBody>
                    <a:bodyPr/>
                    <a:lstStyle/>
                    <a:p>
                      <a:pPr algn="ctr"/>
                      <a:r>
                        <a:rPr lang="en-US" sz="1200" b="0" dirty="0" smtClean="0"/>
                        <a:t>IQD31SV</a:t>
                      </a:r>
                      <a:endParaRPr lang="en-US" sz="1200" b="0" dirty="0"/>
                    </a:p>
                  </a:txBody>
                  <a:tcPr anchor="ctr"/>
                </a:tc>
              </a:tr>
              <a:tr h="617538">
                <a:tc>
                  <a:txBody>
                    <a:bodyPr/>
                    <a:lstStyle/>
                    <a:p>
                      <a:pPr algn="r"/>
                      <a:r>
                        <a:rPr lang="en-US" sz="1200" b="0" dirty="0" smtClean="0"/>
                        <a:t>480p / D1</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a:t>
                      </a:r>
                      <a:endParaRPr lang="en-US" sz="1200" b="0" dirty="0"/>
                    </a:p>
                  </a:txBody>
                  <a:tcPr anchor="ctr"/>
                </a:tc>
                <a:tc>
                  <a:txBody>
                    <a:bodyPr/>
                    <a:lstStyle/>
                    <a:p>
                      <a:pPr algn="ctr"/>
                      <a:r>
                        <a:rPr lang="en-US" sz="1200" b="0" dirty="0" smtClean="0"/>
                        <a:t>IQ030SI</a:t>
                      </a:r>
                      <a:endParaRPr lang="en-US" sz="1200" b="0" dirty="0"/>
                    </a:p>
                  </a:txBody>
                  <a:tcPr anchor="ctr"/>
                </a:tc>
                <a:tc>
                  <a:txBody>
                    <a:bodyPr/>
                    <a:lstStyle/>
                    <a:p>
                      <a:pPr algn="ctr"/>
                      <a:r>
                        <a:rPr lang="en-US" sz="1200" b="0" dirty="0" smtClean="0"/>
                        <a:t>IQA30N</a:t>
                      </a:r>
                      <a:endParaRPr lang="en-US" sz="1200" b="0" dirty="0"/>
                    </a:p>
                  </a:txBody>
                  <a:tcPr anchor="ctr"/>
                </a:tc>
                <a:tc>
                  <a:txBody>
                    <a:bodyPr/>
                    <a:lstStyle/>
                    <a:p>
                      <a:pPr algn="ctr"/>
                      <a:r>
                        <a:rPr lang="en-US" sz="1200" b="0" dirty="0" smtClean="0"/>
                        <a:t>IQM30NE</a:t>
                      </a:r>
                      <a:endParaRPr lang="en-US" sz="1200" b="0" dirty="0"/>
                    </a:p>
                  </a:txBody>
                  <a:tcPr anchor="ctr"/>
                </a:tc>
                <a:tc>
                  <a:txBody>
                    <a:bodyPr/>
                    <a:lstStyle/>
                    <a:p>
                      <a:pPr algn="ctr"/>
                      <a:r>
                        <a:rPr lang="en-US" sz="1200" b="0" dirty="0" smtClean="0"/>
                        <a:t>IQD30SV</a:t>
                      </a:r>
                      <a:endParaRPr lang="en-US" sz="1200" b="0" dirty="0"/>
                    </a:p>
                  </a:txBody>
                  <a:tcPr anchor="ctr"/>
                </a:tc>
              </a:tr>
            </a:tbl>
          </a:graphicData>
        </a:graphic>
      </p:graphicFrame>
      <p:pic>
        <p:nvPicPr>
          <p:cNvPr id="5" name="Picture 4" descr="Alliance-mini.png"/>
          <p:cNvPicPr>
            <a:picLocks noChangeAspect="1"/>
          </p:cNvPicPr>
          <p:nvPr/>
        </p:nvPicPr>
        <p:blipFill>
          <a:blip r:embed="rId2"/>
          <a:stretch>
            <a:fillRect/>
          </a:stretch>
        </p:blipFill>
        <p:spPr>
          <a:xfrm>
            <a:off x="7867650" y="1414368"/>
            <a:ext cx="584200" cy="495921"/>
          </a:xfrm>
          <a:prstGeom prst="rect">
            <a:avLst/>
          </a:prstGeom>
        </p:spPr>
      </p:pic>
      <p:pic>
        <p:nvPicPr>
          <p:cNvPr id="6" name="Picture 5" descr="alliance mx.psd"/>
          <p:cNvPicPr>
            <a:picLocks noChangeAspect="1"/>
          </p:cNvPicPr>
          <p:nvPr/>
        </p:nvPicPr>
        <p:blipFill>
          <a:blip r:embed="rId3"/>
          <a:stretch>
            <a:fillRect/>
          </a:stretch>
        </p:blipFill>
        <p:spPr>
          <a:xfrm>
            <a:off x="6880716" y="1415990"/>
            <a:ext cx="550739" cy="495921"/>
          </a:xfrm>
          <a:prstGeom prst="rect">
            <a:avLst/>
          </a:prstGeom>
        </p:spPr>
      </p:pic>
      <p:pic>
        <p:nvPicPr>
          <p:cNvPr id="7" name="Picture 6" descr="Alliance-pro.psd">
            <a:hlinkClick r:id="rId4"/>
          </p:cNvPr>
          <p:cNvPicPr>
            <a:picLocks noChangeAspect="1"/>
          </p:cNvPicPr>
          <p:nvPr/>
        </p:nvPicPr>
        <p:blipFill>
          <a:blip r:embed="rId5"/>
          <a:stretch>
            <a:fillRect/>
          </a:stretch>
        </p:blipFill>
        <p:spPr>
          <a:xfrm>
            <a:off x="5851717" y="1481043"/>
            <a:ext cx="530034" cy="432861"/>
          </a:xfrm>
          <a:prstGeom prst="rect">
            <a:avLst/>
          </a:prstGeom>
        </p:spPr>
      </p:pic>
      <p:pic>
        <p:nvPicPr>
          <p:cNvPr id="8" name="Picture 7" descr="3 series_900px.jpg"/>
          <p:cNvPicPr>
            <a:picLocks noChangeAspect="1"/>
          </p:cNvPicPr>
          <p:nvPr/>
        </p:nvPicPr>
        <p:blipFill>
          <a:blip r:embed="rId6"/>
          <a:stretch>
            <a:fillRect/>
          </a:stretch>
        </p:blipFill>
        <p:spPr>
          <a:xfrm>
            <a:off x="4772025" y="1538193"/>
            <a:ext cx="581025" cy="371210"/>
          </a:xfrm>
          <a:prstGeom prst="rect">
            <a:avLst/>
          </a:prstGeom>
        </p:spPr>
      </p:pic>
      <p:pic>
        <p:nvPicPr>
          <p:cNvPr id="9" name="Picture 1"/>
          <p:cNvPicPr>
            <a:picLocks noChangeAspect="1" noChangeArrowheads="1"/>
          </p:cNvPicPr>
          <p:nvPr/>
        </p:nvPicPr>
        <p:blipFill>
          <a:blip r:embed="rId7" cstate="print"/>
          <a:srcRect/>
          <a:stretch>
            <a:fillRect/>
          </a:stretch>
        </p:blipFill>
        <p:spPr bwMode="auto">
          <a:xfrm>
            <a:off x="3609975" y="1496859"/>
            <a:ext cx="714375" cy="415052"/>
          </a:xfrm>
          <a:prstGeom prst="rect">
            <a:avLst/>
          </a:prstGeom>
          <a:noFill/>
          <a:ln w="9525">
            <a:noFill/>
            <a:miter lim="800000"/>
            <a:headEnd/>
            <a:tailEnd/>
          </a:ln>
        </p:spPr>
      </p:pic>
      <p:pic>
        <p:nvPicPr>
          <p:cNvPr id="10" name="Picture 9" descr="IQeyeSentinelWallMount.psd"/>
          <p:cNvPicPr>
            <a:picLocks noChangeAspect="1"/>
          </p:cNvPicPr>
          <p:nvPr/>
        </p:nvPicPr>
        <p:blipFill>
          <a:blip r:embed="rId8"/>
          <a:stretch>
            <a:fillRect/>
          </a:stretch>
        </p:blipFill>
        <p:spPr>
          <a:xfrm>
            <a:off x="2463511" y="1245866"/>
            <a:ext cx="725047" cy="66865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909638" y="799911"/>
            <a:ext cx="5906560"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899A3"/>
                </a:solidFill>
                <a:ea typeface="Arial" charset="0"/>
                <a:cs typeface="Arial" charset="0"/>
              </a:rPr>
              <a:t>IQM31 Product Comparison</a:t>
            </a:r>
            <a:endParaRPr lang="en-US" sz="3600" dirty="0">
              <a:solidFill>
                <a:srgbClr val="0899A3"/>
              </a:solidFill>
              <a:ea typeface="Arial" charset="0"/>
              <a:cs typeface="Arial" charset="0"/>
            </a:endParaRPr>
          </a:p>
        </p:txBody>
      </p:sp>
      <p:grpSp>
        <p:nvGrpSpPr>
          <p:cNvPr id="2" name="Group 7"/>
          <p:cNvGrpSpPr/>
          <p:nvPr/>
        </p:nvGrpSpPr>
        <p:grpSpPr>
          <a:xfrm>
            <a:off x="228865" y="1558590"/>
            <a:ext cx="8531637" cy="3682107"/>
            <a:chOff x="228865" y="1558590"/>
            <a:chExt cx="8531637" cy="3682107"/>
          </a:xfrm>
        </p:grpSpPr>
        <p:pic>
          <p:nvPicPr>
            <p:cNvPr id="9" name="table"/>
            <p:cNvPicPr>
              <a:picLocks noChangeAspect="1"/>
            </p:cNvPicPr>
            <p:nvPr/>
          </p:nvPicPr>
          <p:blipFill>
            <a:blip r:embed="rId2" cstate="print"/>
            <a:stretch>
              <a:fillRect/>
            </a:stretch>
          </p:blipFill>
          <p:spPr>
            <a:xfrm>
              <a:off x="228865" y="1558590"/>
              <a:ext cx="8531637" cy="3682107"/>
            </a:xfrm>
            <a:prstGeom prst="rect">
              <a:avLst/>
            </a:prstGeom>
            <a:effectLst>
              <a:reflection blurRad="6350" stA="32000" endA="300" endPos="7000" dir="5400000" sy="-100000" algn="bl" rotWithShape="0"/>
            </a:effectLst>
          </p:spPr>
        </p:pic>
        <p:sp>
          <p:nvSpPr>
            <p:cNvPr id="10" name="TextBox 9"/>
            <p:cNvSpPr txBox="1"/>
            <p:nvPr/>
          </p:nvSpPr>
          <p:spPr>
            <a:xfrm>
              <a:off x="1828800" y="4800600"/>
              <a:ext cx="685800" cy="261610"/>
            </a:xfrm>
            <a:prstGeom prst="rect">
              <a:avLst/>
            </a:prstGeom>
            <a:solidFill>
              <a:schemeClr val="bg1"/>
            </a:solidFill>
          </p:spPr>
          <p:txBody>
            <a:bodyPr wrap="square" rtlCol="0">
              <a:spAutoFit/>
            </a:bodyPr>
            <a:lstStyle/>
            <a:p>
              <a:r>
                <a:rPr lang="en-US" sz="1100" dirty="0" smtClean="0">
                  <a:latin typeface="Arial" pitchFamily="34" charset="0"/>
                  <a:cs typeface="Arial" pitchFamily="34" charset="0"/>
                </a:rPr>
                <a:t>5 Year</a:t>
              </a:r>
              <a:endParaRPr lang="en-US" sz="1100" dirty="0">
                <a:latin typeface="Arial" pitchFamily="34" charset="0"/>
                <a:cs typeface="Arial" pitchFamily="34" charset="0"/>
              </a:endParaRPr>
            </a:p>
          </p:txBody>
        </p:sp>
      </p:grpSp>
    </p:spTree>
  </p:cSld>
  <p:clrMapOvr>
    <a:masterClrMapping/>
  </p:clrMapOvr>
  <p:transition advTm="6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909638" y="799911"/>
            <a:ext cx="5407827"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899A3"/>
                </a:solidFill>
                <a:ea typeface="Arial" charset="0"/>
                <a:cs typeface="Arial" charset="0"/>
              </a:rPr>
              <a:t>IQM32 Product Comparison</a:t>
            </a:r>
            <a:endParaRPr lang="en-US" sz="3600" dirty="0">
              <a:solidFill>
                <a:srgbClr val="0899A3"/>
              </a:solidFill>
              <a:ea typeface="Arial" charset="0"/>
              <a:cs typeface="Arial" charset="0"/>
            </a:endParaRPr>
          </a:p>
        </p:txBody>
      </p:sp>
      <p:graphicFrame>
        <p:nvGraphicFramePr>
          <p:cNvPr id="6" name="Table 5"/>
          <p:cNvGraphicFramePr>
            <a:graphicFrameLocks noGrp="1"/>
          </p:cNvGraphicFramePr>
          <p:nvPr/>
        </p:nvGraphicFramePr>
        <p:xfrm>
          <a:off x="554635" y="1671403"/>
          <a:ext cx="8184630" cy="3650108"/>
        </p:xfrm>
        <a:graphic>
          <a:graphicData uri="http://schemas.openxmlformats.org/drawingml/2006/table">
            <a:tbl>
              <a:tblPr/>
              <a:tblGrid>
                <a:gridCol w="913319"/>
                <a:gridCol w="911694"/>
                <a:gridCol w="1947903"/>
                <a:gridCol w="1765998"/>
                <a:gridCol w="810998"/>
                <a:gridCol w="833737"/>
                <a:gridCol w="1000981"/>
              </a:tblGrid>
              <a:tr h="320620">
                <a:tc>
                  <a:txBody>
                    <a:bodyPr/>
                    <a:lstStyle/>
                    <a:p>
                      <a:pPr algn="l" fontAlgn="ctr"/>
                      <a:r>
                        <a:rPr lang="en-US" sz="1000" b="1"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IQinVision</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err="1">
                          <a:solidFill>
                            <a:srgbClr val="FFFFFF"/>
                          </a:solidFill>
                          <a:latin typeface="Calibri"/>
                        </a:rPr>
                        <a:t>Arecont</a:t>
                      </a:r>
                      <a:endParaRPr lang="en-US" sz="1200" b="1" i="0" u="none" strike="noStrike" dirty="0">
                        <a:solidFill>
                          <a:srgbClr val="FFFFFF"/>
                        </a:solidFill>
                        <a:latin typeface="Calibri"/>
                      </a:endParaRP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Axis</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Panasonic </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Sony</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Sanyo</a:t>
                      </a:r>
                    </a:p>
                  </a:txBody>
                  <a:tcPr marL="5824" marR="5824" marT="5824" marB="0" anchor="b">
                    <a:lnL>
                      <a:noFill/>
                    </a:lnL>
                    <a:lnR>
                      <a:noFill/>
                    </a:lnR>
                    <a:lnT>
                      <a:noFill/>
                    </a:lnT>
                    <a:lnB>
                      <a:noFill/>
                    </a:lnB>
                    <a:solidFill>
                      <a:srgbClr val="31849B"/>
                    </a:solidFill>
                  </a:tcPr>
                </a:tc>
              </a:tr>
              <a:tr h="213638">
                <a:tc>
                  <a:txBody>
                    <a:bodyPr/>
                    <a:lstStyle/>
                    <a:p>
                      <a:pPr algn="l" fontAlgn="ctr"/>
                      <a:r>
                        <a:rPr lang="en-US" sz="1000" b="0"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IQM32</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AV2155</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P3346-VE</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WV-NW502S</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SNCDH220T</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a:solidFill>
                            <a:srgbClr val="FFFFFF"/>
                          </a:solidFill>
                          <a:latin typeface="Calibri"/>
                        </a:rPr>
                        <a:t>VDC-HD3500P</a:t>
                      </a:r>
                    </a:p>
                  </a:txBody>
                  <a:tcPr marL="5824" marR="5824" marT="5824" marB="0" anchor="ctr">
                    <a:lnL>
                      <a:noFill/>
                    </a:lnL>
                    <a:lnR>
                      <a:noFill/>
                    </a:lnR>
                    <a:lnT>
                      <a:noFill/>
                    </a:lnT>
                    <a:lnB>
                      <a:noFill/>
                    </a:lnB>
                    <a:solidFill>
                      <a:srgbClr val="31849B"/>
                    </a:solidFill>
                  </a:tcPr>
                </a:tc>
              </a:tr>
              <a:tr h="425858">
                <a:tc>
                  <a:txBody>
                    <a:bodyPr/>
                    <a:lstStyle/>
                    <a:p>
                      <a:pPr algn="r" fontAlgn="ctr"/>
                      <a:r>
                        <a:rPr lang="en-US" sz="1000" b="1" i="0" u="none" strike="noStrike" dirty="0">
                          <a:solidFill>
                            <a:srgbClr val="000000"/>
                          </a:solidFill>
                          <a:latin typeface="Calibri"/>
                        </a:rPr>
                        <a:t>MSRP</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$799</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$1,490</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$1,399(Indoor</a:t>
                      </a:r>
                      <a:r>
                        <a:rPr lang="en-US" sz="1000" b="0" i="0" u="none" strike="noStrike" dirty="0" smtClean="0">
                          <a:solidFill>
                            <a:srgbClr val="000000"/>
                          </a:solidFill>
                          <a:latin typeface="Calibri"/>
                        </a:rPr>
                        <a:t>)</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a:t>
                      </a:r>
                      <a:r>
                        <a:rPr lang="en-US" sz="1000" b="0" i="0" u="none" strike="noStrike" dirty="0">
                          <a:solidFill>
                            <a:srgbClr val="000000"/>
                          </a:solidFill>
                          <a:latin typeface="Calibri"/>
                        </a:rPr>
                        <a:t>1,499(Outdoor)</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a:t>
                      </a:r>
                      <a:r>
                        <a:rPr lang="en-US" sz="1000" b="0" i="0" u="none" strike="noStrike" dirty="0" smtClean="0">
                          <a:solidFill>
                            <a:srgbClr val="000000"/>
                          </a:solidFill>
                          <a:latin typeface="Calibri"/>
                        </a:rPr>
                        <a:t>1,691</a:t>
                      </a:r>
                      <a:endParaRPr lang="en-US" sz="1000" b="0" i="0" u="none" strike="noStrike" dirty="0">
                        <a:solidFill>
                          <a:srgbClr val="000000"/>
                        </a:solidFill>
                        <a:latin typeface="Calibri"/>
                      </a:endParaRP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$1,098</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$899</a:t>
                      </a:r>
                    </a:p>
                  </a:txBody>
                  <a:tcPr marL="5824" marR="5824" marT="5824" marB="0" anchor="ctr">
                    <a:lnL>
                      <a:noFill/>
                    </a:lnL>
                    <a:lnR>
                      <a:noFill/>
                    </a:lnR>
                    <a:lnT>
                      <a:noFill/>
                    </a:lnT>
                    <a:lnB>
                      <a:noFill/>
                    </a:lnB>
                  </a:tcPr>
                </a:tc>
              </a:tr>
              <a:tr h="445652">
                <a:tc>
                  <a:txBody>
                    <a:bodyPr/>
                    <a:lstStyle/>
                    <a:p>
                      <a:pPr algn="r" fontAlgn="ctr"/>
                      <a:r>
                        <a:rPr lang="en-US" sz="1000" b="1" i="0" u="none" strike="noStrike" dirty="0">
                          <a:solidFill>
                            <a:srgbClr val="000000"/>
                          </a:solidFill>
                          <a:latin typeface="Calibri"/>
                        </a:rPr>
                        <a:t>Lens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err="1">
                          <a:solidFill>
                            <a:srgbClr val="000000"/>
                          </a:solidFill>
                          <a:latin typeface="Calibri"/>
                        </a:rPr>
                        <a:t>vf</a:t>
                      </a:r>
                      <a:r>
                        <a:rPr lang="en-US" sz="1000" b="0" i="0" u="none" strike="noStrike" dirty="0">
                          <a:solidFill>
                            <a:srgbClr val="000000"/>
                          </a:solidFill>
                          <a:latin typeface="Calibri"/>
                        </a:rPr>
                        <a:t> 3-13mm</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AVxx55: 4.5-10mm  </a:t>
                      </a:r>
                      <a:r>
                        <a:rPr lang="en-US" sz="1000" b="0" i="0" u="none" strike="noStrike" dirty="0" smtClean="0">
                          <a:solidFill>
                            <a:srgbClr val="000000"/>
                          </a:solidFill>
                          <a:latin typeface="Calibri"/>
                        </a:rPr>
                        <a:t>                          AVxx55-16</a:t>
                      </a:r>
                      <a:r>
                        <a:rPr lang="en-US" sz="1000" b="0" i="0" u="none" strike="noStrike" dirty="0">
                          <a:solidFill>
                            <a:srgbClr val="000000"/>
                          </a:solidFill>
                          <a:latin typeface="Calibri"/>
                        </a:rPr>
                        <a:t>: 8-16mm</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err="1">
                          <a:solidFill>
                            <a:srgbClr val="000000"/>
                          </a:solidFill>
                          <a:latin typeface="Calibri"/>
                        </a:rPr>
                        <a:t>vf</a:t>
                      </a:r>
                      <a:r>
                        <a:rPr lang="en-US" sz="1000" b="0" i="0" u="none" strike="noStrike" dirty="0">
                          <a:solidFill>
                            <a:srgbClr val="000000"/>
                          </a:solidFill>
                          <a:latin typeface="Calibri"/>
                        </a:rPr>
                        <a:t> 3 - 9 mm</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err="1">
                          <a:solidFill>
                            <a:srgbClr val="000000"/>
                          </a:solidFill>
                          <a:latin typeface="Calibri"/>
                        </a:rPr>
                        <a:t>vf</a:t>
                      </a:r>
                      <a:r>
                        <a:rPr lang="en-US" sz="1000" b="0" i="0" u="none" strike="noStrike" dirty="0">
                          <a:solidFill>
                            <a:srgbClr val="000000"/>
                          </a:solidFill>
                          <a:latin typeface="Calibri"/>
                        </a:rPr>
                        <a:t> 2.8-8mm</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err="1">
                          <a:solidFill>
                            <a:srgbClr val="000000"/>
                          </a:solidFill>
                          <a:latin typeface="Calibri"/>
                        </a:rPr>
                        <a:t>vf</a:t>
                      </a:r>
                      <a:r>
                        <a:rPr lang="en-US" sz="1000" b="0" i="0" u="none" strike="noStrike" dirty="0">
                          <a:solidFill>
                            <a:srgbClr val="000000"/>
                          </a:solidFill>
                          <a:latin typeface="Calibri"/>
                        </a:rPr>
                        <a:t> 3.1 - 8.9 mm</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err="1">
                          <a:solidFill>
                            <a:srgbClr val="000000"/>
                          </a:solidFill>
                          <a:latin typeface="Calibri"/>
                        </a:rPr>
                        <a:t>vf</a:t>
                      </a:r>
                      <a:r>
                        <a:rPr lang="en-US" sz="1000" b="0" i="0" u="none" strike="noStrike" dirty="0">
                          <a:solidFill>
                            <a:srgbClr val="000000"/>
                          </a:solidFill>
                          <a:latin typeface="Calibri"/>
                        </a:rPr>
                        <a:t> 3-9mm</a:t>
                      </a:r>
                    </a:p>
                  </a:txBody>
                  <a:tcPr marL="5824" marR="5824" marT="5824" marB="0" anchor="ctr">
                    <a:lnL>
                      <a:noFill/>
                    </a:lnL>
                    <a:lnR>
                      <a:noFill/>
                    </a:lnR>
                    <a:lnT>
                      <a:noFill/>
                    </a:lnT>
                    <a:lnB>
                      <a:noFill/>
                    </a:lnB>
                    <a:solidFill>
                      <a:schemeClr val="bg1">
                        <a:lumMod val="95000"/>
                      </a:schemeClr>
                    </a:solidFill>
                  </a:tcPr>
                </a:tc>
              </a:tr>
              <a:tr h="320620">
                <a:tc>
                  <a:txBody>
                    <a:bodyPr/>
                    <a:lstStyle/>
                    <a:p>
                      <a:pPr algn="r" fontAlgn="ctr"/>
                      <a:r>
                        <a:rPr lang="en-US" sz="1000" b="1" i="0" u="none" strike="noStrike">
                          <a:solidFill>
                            <a:srgbClr val="000000"/>
                          </a:solidFill>
                          <a:latin typeface="Calibri"/>
                        </a:rPr>
                        <a:t>Day /Night</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r>
              <a:tr h="320620">
                <a:tc>
                  <a:txBody>
                    <a:bodyPr/>
                    <a:lstStyle/>
                    <a:p>
                      <a:pPr algn="r" fontAlgn="ctr"/>
                      <a:r>
                        <a:rPr lang="en-US" sz="1000" b="1" i="0" u="none" strike="noStrike" dirty="0">
                          <a:solidFill>
                            <a:srgbClr val="000000"/>
                          </a:solidFill>
                          <a:latin typeface="Calibri"/>
                        </a:rPr>
                        <a:t>Indoor/Outdoor</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Indoor</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r>
              <a:tr h="320620">
                <a:tc>
                  <a:txBody>
                    <a:bodyPr/>
                    <a:lstStyle/>
                    <a:p>
                      <a:pPr algn="r" fontAlgn="ctr"/>
                      <a:r>
                        <a:rPr lang="en-US" sz="1000" b="1" i="0" u="none" strike="noStrike">
                          <a:solidFill>
                            <a:srgbClr val="000000"/>
                          </a:solidFill>
                          <a:latin typeface="Calibri"/>
                        </a:rPr>
                        <a:t>H.264/MJPEG</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r>
              <a:tr h="320620">
                <a:tc>
                  <a:txBody>
                    <a:bodyPr/>
                    <a:lstStyle/>
                    <a:p>
                      <a:pPr algn="r" fontAlgn="ctr"/>
                      <a:r>
                        <a:rPr lang="en-US" sz="1000" b="1" i="0" u="none" strike="noStrike" dirty="0">
                          <a:solidFill>
                            <a:srgbClr val="000000"/>
                          </a:solidFill>
                          <a:latin typeface="Calibri"/>
                        </a:rPr>
                        <a:t>Vandal</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r>
              <a:tr h="320620">
                <a:tc>
                  <a:txBody>
                    <a:bodyPr/>
                    <a:lstStyle/>
                    <a:p>
                      <a:pPr algn="r" fontAlgn="ctr"/>
                      <a:r>
                        <a:rPr lang="en-US" sz="1000" b="1" i="0" u="none" strike="noStrike">
                          <a:solidFill>
                            <a:srgbClr val="000000"/>
                          </a:solidFill>
                          <a:latin typeface="Calibri"/>
                        </a:rPr>
                        <a:t>IP66</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Yes</a:t>
                      </a:r>
                    </a:p>
                  </a:txBody>
                  <a:tcPr marL="5824" marR="5824" marT="5824" marB="0" anchor="ctr">
                    <a:lnL>
                      <a:noFill/>
                    </a:lnL>
                    <a:lnR>
                      <a:noFill/>
                    </a:lnR>
                    <a:lnT>
                      <a:noFill/>
                    </a:lnT>
                    <a:lnB>
                      <a:noFill/>
                    </a:lnB>
                  </a:tcPr>
                </a:tc>
                <a:tc>
                  <a:txBody>
                    <a:bodyPr/>
                    <a:lstStyle/>
                    <a:p>
                      <a:pPr algn="ctr" fontAlgn="ctr"/>
                      <a:r>
                        <a:rPr lang="en-US" sz="1000" b="0" i="0" u="none" strike="noStrike" dirty="0" smtClean="0">
                          <a:solidFill>
                            <a:srgbClr val="000000"/>
                          </a:solidFill>
                          <a:latin typeface="Calibri"/>
                        </a:rPr>
                        <a:t>No</a:t>
                      </a:r>
                      <a:endParaRPr lang="en-US" sz="1000" b="0" i="0" u="none" strike="noStrike" dirty="0">
                        <a:solidFill>
                          <a:srgbClr val="000000"/>
                        </a:solidFill>
                        <a:latin typeface="Calibri"/>
                      </a:endParaRP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tcPr>
                </a:tc>
              </a:tr>
              <a:tr h="320620">
                <a:tc>
                  <a:txBody>
                    <a:bodyPr/>
                    <a:lstStyle/>
                    <a:p>
                      <a:pPr algn="r" fontAlgn="ctr"/>
                      <a:r>
                        <a:rPr lang="en-US" sz="1000" b="1" i="0" u="none" strike="noStrike" dirty="0">
                          <a:solidFill>
                            <a:srgbClr val="000000"/>
                          </a:solidFill>
                          <a:latin typeface="Calibri"/>
                        </a:rPr>
                        <a:t>Audio Support</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No</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No</a:t>
                      </a:r>
                    </a:p>
                  </a:txBody>
                  <a:tcPr marL="5824" marR="5824" marT="5824" marB="0" anchor="ctr">
                    <a:lnL>
                      <a:noFill/>
                    </a:lnL>
                    <a:lnR>
                      <a:noFill/>
                    </a:lnR>
                    <a:lnT>
                      <a:noFill/>
                    </a:lnT>
                    <a:lnB>
                      <a:noFill/>
                    </a:lnB>
                    <a:solidFill>
                      <a:schemeClr val="bg1">
                        <a:lumMod val="95000"/>
                      </a:schemeClr>
                    </a:solidFill>
                  </a:tcPr>
                </a:tc>
                <a:tc>
                  <a:txBody>
                    <a:bodyPr/>
                    <a:lstStyle/>
                    <a:p>
                      <a:pPr algn="ctr" fontAlgn="ctr"/>
                      <a:r>
                        <a:rPr lang="en-US" sz="1000" b="0" i="0" u="none" strike="noStrike" dirty="0">
                          <a:solidFill>
                            <a:srgbClr val="000000"/>
                          </a:solidFill>
                          <a:latin typeface="Calibri"/>
                        </a:rPr>
                        <a:t>Yes</a:t>
                      </a:r>
                    </a:p>
                  </a:txBody>
                  <a:tcPr marL="5824" marR="5824" marT="5824" marB="0" anchor="ctr">
                    <a:lnL>
                      <a:noFill/>
                    </a:lnL>
                    <a:lnR>
                      <a:noFill/>
                    </a:lnR>
                    <a:lnT>
                      <a:noFill/>
                    </a:lnT>
                    <a:lnB>
                      <a:noFill/>
                    </a:lnB>
                    <a:solidFill>
                      <a:schemeClr val="bg1">
                        <a:lumMod val="95000"/>
                      </a:schemeClr>
                    </a:solidFill>
                  </a:tcPr>
                </a:tc>
              </a:tr>
              <a:tr h="320620">
                <a:tc>
                  <a:txBody>
                    <a:bodyPr/>
                    <a:lstStyle/>
                    <a:p>
                      <a:pPr algn="r" fontAlgn="ctr"/>
                      <a:r>
                        <a:rPr lang="en-US" sz="1000" b="1" i="0" u="none" strike="noStrike">
                          <a:solidFill>
                            <a:srgbClr val="000000"/>
                          </a:solidFill>
                          <a:latin typeface="Calibri"/>
                        </a:rPr>
                        <a:t>Warranty</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5</a:t>
                      </a:r>
                      <a:r>
                        <a:rPr lang="en-US" sz="1000" b="0" i="0" u="none" strike="noStrike" dirty="0" smtClean="0">
                          <a:solidFill>
                            <a:srgbClr val="000000"/>
                          </a:solidFill>
                          <a:latin typeface="Calibri"/>
                        </a:rPr>
                        <a:t> </a:t>
                      </a:r>
                      <a:r>
                        <a:rPr lang="en-US" sz="1000" b="0" i="0" u="none" strike="noStrike" dirty="0">
                          <a:solidFill>
                            <a:srgbClr val="000000"/>
                          </a:solidFill>
                          <a:latin typeface="Calibri"/>
                        </a:rPr>
                        <a:t>Year</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1 Year</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3 Year</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3 year</a:t>
                      </a:r>
                    </a:p>
                  </a:txBody>
                  <a:tcPr marL="5824" marR="5824" marT="5824" marB="0" anchor="ctr">
                    <a:lnL>
                      <a:noFill/>
                    </a:lnL>
                    <a:lnR>
                      <a:noFill/>
                    </a:lnR>
                    <a:lnT>
                      <a:noFill/>
                    </a:lnT>
                    <a:lnB>
                      <a:noFill/>
                    </a:lnB>
                  </a:tcPr>
                </a:tc>
                <a:tc>
                  <a:txBody>
                    <a:bodyPr/>
                    <a:lstStyle/>
                    <a:p>
                      <a:pPr algn="ctr" fontAlgn="ctr"/>
                      <a:r>
                        <a:rPr lang="en-US" sz="1000" b="0" i="0" u="none" strike="noStrike">
                          <a:solidFill>
                            <a:srgbClr val="000000"/>
                          </a:solidFill>
                          <a:latin typeface="Calibri"/>
                        </a:rPr>
                        <a:t>3 Year</a:t>
                      </a:r>
                    </a:p>
                  </a:txBody>
                  <a:tcPr marL="5824" marR="5824" marT="5824" marB="0" anchor="ctr">
                    <a:lnL>
                      <a:noFill/>
                    </a:lnL>
                    <a:lnR>
                      <a:noFill/>
                    </a:lnR>
                    <a:lnT>
                      <a:noFill/>
                    </a:lnT>
                    <a:lnB>
                      <a:noFill/>
                    </a:lnB>
                  </a:tcPr>
                </a:tc>
                <a:tc>
                  <a:txBody>
                    <a:bodyPr/>
                    <a:lstStyle/>
                    <a:p>
                      <a:pPr algn="ctr" fontAlgn="ctr"/>
                      <a:r>
                        <a:rPr lang="en-US" sz="1000" b="0" i="0" u="none" strike="noStrike" dirty="0">
                          <a:solidFill>
                            <a:srgbClr val="000000"/>
                          </a:solidFill>
                          <a:latin typeface="Calibri"/>
                        </a:rPr>
                        <a:t>4 Year</a:t>
                      </a:r>
                    </a:p>
                  </a:txBody>
                  <a:tcPr marL="5824" marR="5824" marT="5824" marB="0" anchor="ctr">
                    <a:lnL>
                      <a:noFill/>
                    </a:lnL>
                    <a:lnR>
                      <a:noFill/>
                    </a:lnR>
                    <a:lnT>
                      <a:noFill/>
                    </a:lnT>
                    <a:lnB>
                      <a:noFill/>
                    </a:lnB>
                  </a:tcPr>
                </a:tc>
              </a:tr>
            </a:tbl>
          </a:graphicData>
        </a:graphic>
      </p:graphicFrame>
    </p:spTree>
  </p:cSld>
  <p:clrMapOvr>
    <a:masterClrMapping/>
  </p:clrMapOvr>
  <p:transition advTm="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909638" y="799911"/>
            <a:ext cx="5827236"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899A3"/>
                </a:solidFill>
                <a:ea typeface="Arial" charset="0"/>
                <a:cs typeface="Arial" charset="0"/>
              </a:rPr>
              <a:t>IQA32 Product Comparison</a:t>
            </a:r>
            <a:endParaRPr lang="en-US" sz="3600" dirty="0">
              <a:solidFill>
                <a:srgbClr val="0899A3"/>
              </a:solidFill>
              <a:ea typeface="Arial" charset="0"/>
              <a:cs typeface="Arial" charset="0"/>
            </a:endParaRPr>
          </a:p>
        </p:txBody>
      </p:sp>
      <p:graphicFrame>
        <p:nvGraphicFramePr>
          <p:cNvPr id="6" name="Table 5"/>
          <p:cNvGraphicFramePr>
            <a:graphicFrameLocks noGrp="1"/>
          </p:cNvGraphicFramePr>
          <p:nvPr/>
        </p:nvGraphicFramePr>
        <p:xfrm>
          <a:off x="554635" y="1671403"/>
          <a:ext cx="7987021" cy="3471361"/>
        </p:xfrm>
        <a:graphic>
          <a:graphicData uri="http://schemas.openxmlformats.org/drawingml/2006/table">
            <a:tbl>
              <a:tblPr/>
              <a:tblGrid>
                <a:gridCol w="1015459"/>
                <a:gridCol w="1427106"/>
                <a:gridCol w="1516743"/>
                <a:gridCol w="1589314"/>
                <a:gridCol w="1219200"/>
                <a:gridCol w="1219199"/>
              </a:tblGrid>
              <a:tr h="320620">
                <a:tc>
                  <a:txBody>
                    <a:bodyPr/>
                    <a:lstStyle/>
                    <a:p>
                      <a:pPr algn="l" fontAlgn="ctr"/>
                      <a:r>
                        <a:rPr lang="en-US" sz="1000" b="1"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IQinVision</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err="1">
                          <a:solidFill>
                            <a:srgbClr val="FFFFFF"/>
                          </a:solidFill>
                          <a:latin typeface="Calibri"/>
                        </a:rPr>
                        <a:t>Arecont</a:t>
                      </a:r>
                      <a:endParaRPr lang="en-US" sz="1200" b="1" i="0" u="none" strike="noStrike" dirty="0">
                        <a:solidFill>
                          <a:srgbClr val="FFFFFF"/>
                        </a:solidFill>
                        <a:latin typeface="Calibri"/>
                      </a:endParaRP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Axis</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Panasonic </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Sony</a:t>
                      </a:r>
                    </a:p>
                  </a:txBody>
                  <a:tcPr marL="5824" marR="5824" marT="5824" marB="0" anchor="b">
                    <a:lnL>
                      <a:noFill/>
                    </a:lnL>
                    <a:lnR>
                      <a:noFill/>
                    </a:lnR>
                    <a:lnT>
                      <a:noFill/>
                    </a:lnT>
                    <a:lnB>
                      <a:noFill/>
                    </a:lnB>
                    <a:solidFill>
                      <a:srgbClr val="31849B"/>
                    </a:solidFill>
                  </a:tcPr>
                </a:tc>
              </a:tr>
              <a:tr h="213638">
                <a:tc>
                  <a:txBody>
                    <a:bodyPr/>
                    <a:lstStyle/>
                    <a:p>
                      <a:pPr algn="l" fontAlgn="ctr"/>
                      <a:r>
                        <a:rPr lang="en-US" sz="1000" b="0"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IQA32NI-B5</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AV2155DN</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P3346-V</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SNC-DH220T</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r>
              <a:tr h="348853">
                <a:tc>
                  <a:txBody>
                    <a:bodyPr/>
                    <a:lstStyle/>
                    <a:p>
                      <a:pPr algn="r" fontAlgn="b"/>
                      <a:r>
                        <a:rPr lang="en-US" sz="1100" b="1" i="0" u="none" strike="noStrike" dirty="0">
                          <a:solidFill>
                            <a:srgbClr val="000000"/>
                          </a:solidFill>
                          <a:latin typeface="Calibri"/>
                        </a:rPr>
                        <a:t>MSRP</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$999</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$1,490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$1,399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$1,098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43910">
                <a:tc>
                  <a:txBody>
                    <a:bodyPr/>
                    <a:lstStyle/>
                    <a:p>
                      <a:pPr algn="r" fontAlgn="b"/>
                      <a:r>
                        <a:rPr lang="en-US" sz="1100" b="1" i="0" u="none" strike="noStrike" dirty="0">
                          <a:solidFill>
                            <a:srgbClr val="000000"/>
                          </a:solidFill>
                          <a:latin typeface="Calibri"/>
                        </a:rPr>
                        <a:t>Lens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3-13 mm</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4.5-10mm</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 3-9 mm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3.1 - 8.9 mm</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Day /Night</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H.264/MJPEG</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Vandal</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IP66</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Audio Support</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No</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No</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Warranty</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5</a:t>
                      </a:r>
                      <a:r>
                        <a:rPr lang="en-US" sz="1100" b="0" i="0" u="none" strike="noStrike" dirty="0" smtClean="0">
                          <a:solidFill>
                            <a:srgbClr val="000000"/>
                          </a:solidFill>
                          <a:latin typeface="Calibri"/>
                        </a:rPr>
                        <a:t> </a:t>
                      </a:r>
                      <a:r>
                        <a:rPr lang="en-US" sz="1100" b="0" i="0" u="none" strike="noStrike" dirty="0">
                          <a:solidFill>
                            <a:srgbClr val="000000"/>
                          </a:solidFill>
                          <a:latin typeface="Calibri"/>
                        </a:rPr>
                        <a:t>Year</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1 Year w/ Terms</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3 Years w/ Terms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3 Year</a:t>
                      </a:r>
                      <a:r>
                        <a:rPr lang="en-US" sz="1100" b="0" i="0" u="none" strike="noStrike" baseline="0" dirty="0" smtClean="0">
                          <a:solidFill>
                            <a:srgbClr val="000000"/>
                          </a:solidFill>
                          <a:latin typeface="Calibri"/>
                        </a:rPr>
                        <a:t> (1 Yr PTZ)</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ransition advTm="6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909638" y="799911"/>
            <a:ext cx="5827236"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899A3"/>
                </a:solidFill>
                <a:ea typeface="Arial" charset="0"/>
                <a:cs typeface="Arial" charset="0"/>
              </a:rPr>
              <a:t>IQA32 Product Comparison</a:t>
            </a:r>
            <a:endParaRPr lang="en-US" sz="3600" dirty="0">
              <a:solidFill>
                <a:srgbClr val="0899A3"/>
              </a:solidFill>
              <a:ea typeface="Arial" charset="0"/>
              <a:cs typeface="Arial" charset="0"/>
            </a:endParaRPr>
          </a:p>
        </p:txBody>
      </p:sp>
      <p:graphicFrame>
        <p:nvGraphicFramePr>
          <p:cNvPr id="6" name="Table 5"/>
          <p:cNvGraphicFramePr>
            <a:graphicFrameLocks noGrp="1"/>
          </p:cNvGraphicFramePr>
          <p:nvPr/>
        </p:nvGraphicFramePr>
        <p:xfrm>
          <a:off x="554635" y="1671403"/>
          <a:ext cx="7987021" cy="3456846"/>
        </p:xfrm>
        <a:graphic>
          <a:graphicData uri="http://schemas.openxmlformats.org/drawingml/2006/table">
            <a:tbl>
              <a:tblPr/>
              <a:tblGrid>
                <a:gridCol w="1015459"/>
                <a:gridCol w="1427106"/>
                <a:gridCol w="1516743"/>
                <a:gridCol w="1589314"/>
                <a:gridCol w="1219200"/>
                <a:gridCol w="1219199"/>
              </a:tblGrid>
              <a:tr h="320620">
                <a:tc>
                  <a:txBody>
                    <a:bodyPr/>
                    <a:lstStyle/>
                    <a:p>
                      <a:pPr algn="l" fontAlgn="ctr"/>
                      <a:r>
                        <a:rPr lang="en-US" sz="1000" b="1"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IQinVision</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err="1">
                          <a:solidFill>
                            <a:srgbClr val="FFFFFF"/>
                          </a:solidFill>
                          <a:latin typeface="Calibri"/>
                        </a:rPr>
                        <a:t>Arecont</a:t>
                      </a:r>
                      <a:endParaRPr lang="en-US" sz="1200" b="1" i="0" u="none" strike="noStrike" dirty="0">
                        <a:solidFill>
                          <a:srgbClr val="FFFFFF"/>
                        </a:solidFill>
                        <a:latin typeface="Calibri"/>
                      </a:endParaRP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Axis</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Panasonic </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Sony</a:t>
                      </a:r>
                    </a:p>
                  </a:txBody>
                  <a:tcPr marL="5824" marR="5824" marT="5824" marB="0" anchor="b">
                    <a:lnL>
                      <a:noFill/>
                    </a:lnL>
                    <a:lnR>
                      <a:noFill/>
                    </a:lnR>
                    <a:lnT>
                      <a:noFill/>
                    </a:lnT>
                    <a:lnB>
                      <a:noFill/>
                    </a:lnB>
                    <a:solidFill>
                      <a:srgbClr val="31849B"/>
                    </a:solidFill>
                  </a:tcPr>
                </a:tc>
              </a:tr>
              <a:tr h="213638">
                <a:tc>
                  <a:txBody>
                    <a:bodyPr/>
                    <a:lstStyle/>
                    <a:p>
                      <a:pPr algn="l" fontAlgn="ctr"/>
                      <a:r>
                        <a:rPr lang="en-US" sz="1000" b="0"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IQA32NE-B5</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P3346-VE</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WV-NW502s</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SNC-DH260</a:t>
                      </a:r>
                    </a:p>
                  </a:txBody>
                  <a:tcPr marL="5824" marR="5824" marT="5824" marB="0" anchor="ctr">
                    <a:lnL>
                      <a:noFill/>
                    </a:lnL>
                    <a:lnR>
                      <a:noFill/>
                    </a:lnR>
                    <a:lnT>
                      <a:noFill/>
                    </a:lnT>
                    <a:lnB>
                      <a:noFill/>
                    </a:lnB>
                    <a:solidFill>
                      <a:srgbClr val="31849B"/>
                    </a:solidFill>
                  </a:tcPr>
                </a:tc>
              </a:tr>
              <a:tr h="348853">
                <a:tc>
                  <a:txBody>
                    <a:bodyPr/>
                    <a:lstStyle/>
                    <a:p>
                      <a:pPr algn="r" fontAlgn="b"/>
                      <a:r>
                        <a:rPr lang="en-US" sz="1100" b="1" i="0" u="none" strike="noStrike" dirty="0">
                          <a:solidFill>
                            <a:srgbClr val="000000"/>
                          </a:solidFill>
                          <a:latin typeface="Calibri"/>
                        </a:rPr>
                        <a:t>MSRP</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$1,049</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$1,499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$1,691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$1,398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29395">
                <a:tc>
                  <a:txBody>
                    <a:bodyPr/>
                    <a:lstStyle/>
                    <a:p>
                      <a:pPr algn="r" fontAlgn="b"/>
                      <a:r>
                        <a:rPr lang="en-US" sz="1100" b="1" i="0" u="none" strike="noStrike" dirty="0">
                          <a:solidFill>
                            <a:srgbClr val="000000"/>
                          </a:solidFill>
                          <a:latin typeface="Calibri"/>
                        </a:rPr>
                        <a:t>Lens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3-13 mm</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 3-9 mm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 2.8 - 10mm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3.1 - 8.9mm</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Day /Night</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H.264/MJPEG</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Vandal</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IP66</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Audio Support</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No</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Warranty</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5 Year</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3 Years w/ Terms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1 – 3 Years</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3 Year</a:t>
                      </a:r>
                      <a:r>
                        <a:rPr lang="en-US" sz="1100" b="0" i="0" u="none" strike="noStrike" baseline="0" dirty="0" smtClean="0">
                          <a:solidFill>
                            <a:srgbClr val="000000"/>
                          </a:solidFill>
                          <a:latin typeface="Calibri"/>
                        </a:rPr>
                        <a:t> (1 Yr PTZ)</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ransition advTm="6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909638" y="799911"/>
            <a:ext cx="5827236"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899A3"/>
                </a:solidFill>
                <a:ea typeface="Arial" charset="0"/>
                <a:cs typeface="Arial" charset="0"/>
              </a:rPr>
              <a:t>IQA32 Product Comparison</a:t>
            </a:r>
            <a:endParaRPr lang="en-US" sz="3600" dirty="0">
              <a:solidFill>
                <a:srgbClr val="0899A3"/>
              </a:solidFill>
              <a:ea typeface="Arial" charset="0"/>
              <a:cs typeface="Arial" charset="0"/>
            </a:endParaRPr>
          </a:p>
        </p:txBody>
      </p:sp>
      <p:graphicFrame>
        <p:nvGraphicFramePr>
          <p:cNvPr id="6" name="Table 5"/>
          <p:cNvGraphicFramePr>
            <a:graphicFrameLocks noGrp="1"/>
          </p:cNvGraphicFramePr>
          <p:nvPr/>
        </p:nvGraphicFramePr>
        <p:xfrm>
          <a:off x="554635" y="1671403"/>
          <a:ext cx="7987021" cy="3490571"/>
        </p:xfrm>
        <a:graphic>
          <a:graphicData uri="http://schemas.openxmlformats.org/drawingml/2006/table">
            <a:tbl>
              <a:tblPr/>
              <a:tblGrid>
                <a:gridCol w="1015459"/>
                <a:gridCol w="1427106"/>
                <a:gridCol w="1516743"/>
                <a:gridCol w="1589314"/>
                <a:gridCol w="1219200"/>
                <a:gridCol w="1219199"/>
              </a:tblGrid>
              <a:tr h="320620">
                <a:tc>
                  <a:txBody>
                    <a:bodyPr/>
                    <a:lstStyle/>
                    <a:p>
                      <a:pPr algn="l" fontAlgn="ctr"/>
                      <a:r>
                        <a:rPr lang="en-US" sz="1000" b="1"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IQinVision</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err="1">
                          <a:solidFill>
                            <a:srgbClr val="FFFFFF"/>
                          </a:solidFill>
                          <a:latin typeface="Calibri"/>
                        </a:rPr>
                        <a:t>Arecont</a:t>
                      </a:r>
                      <a:endParaRPr lang="en-US" sz="1200" b="1" i="0" u="none" strike="noStrike" dirty="0">
                        <a:solidFill>
                          <a:srgbClr val="FFFFFF"/>
                        </a:solidFill>
                        <a:latin typeface="Calibri"/>
                      </a:endParaRP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Axis</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Panasonic </a:t>
                      </a:r>
                    </a:p>
                  </a:txBody>
                  <a:tcPr marL="5824" marR="5824" marT="5824" marB="0" anchor="b">
                    <a:lnL>
                      <a:noFill/>
                    </a:lnL>
                    <a:lnR>
                      <a:noFill/>
                    </a:lnR>
                    <a:lnT>
                      <a:noFill/>
                    </a:lnT>
                    <a:lnB>
                      <a:noFill/>
                    </a:lnB>
                    <a:solidFill>
                      <a:srgbClr val="31849B"/>
                    </a:solidFill>
                  </a:tcPr>
                </a:tc>
                <a:tc>
                  <a:txBody>
                    <a:bodyPr/>
                    <a:lstStyle/>
                    <a:p>
                      <a:pPr algn="ctr" fontAlgn="ctr"/>
                      <a:r>
                        <a:rPr lang="en-US" sz="1200" b="1" i="0" u="none" strike="noStrike" dirty="0">
                          <a:solidFill>
                            <a:srgbClr val="FFFFFF"/>
                          </a:solidFill>
                          <a:latin typeface="Calibri"/>
                        </a:rPr>
                        <a:t>Sony</a:t>
                      </a:r>
                    </a:p>
                  </a:txBody>
                  <a:tcPr marL="5824" marR="5824" marT="5824" marB="0" anchor="b">
                    <a:lnL>
                      <a:noFill/>
                    </a:lnL>
                    <a:lnR>
                      <a:noFill/>
                    </a:lnR>
                    <a:lnT>
                      <a:noFill/>
                    </a:lnT>
                    <a:lnB>
                      <a:noFill/>
                    </a:lnB>
                    <a:solidFill>
                      <a:srgbClr val="31849B"/>
                    </a:solidFill>
                  </a:tcPr>
                </a:tc>
              </a:tr>
              <a:tr h="213638">
                <a:tc>
                  <a:txBody>
                    <a:bodyPr/>
                    <a:lstStyle/>
                    <a:p>
                      <a:pPr algn="l" fontAlgn="ctr"/>
                      <a:r>
                        <a:rPr lang="en-US" sz="1000" b="0" i="0" u="none" strike="noStrike" dirty="0">
                          <a:solidFill>
                            <a:srgbClr val="FFFFFF"/>
                          </a:solidFill>
                          <a:latin typeface="Calibri"/>
                        </a:rPr>
                        <a:t> </a:t>
                      </a: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IQA32NX-B5</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r>
                        <a:rPr lang="en-US" sz="1000" b="0" i="0" u="none" strike="noStrike" dirty="0" smtClean="0">
                          <a:solidFill>
                            <a:srgbClr val="FFFFFF"/>
                          </a:solidFill>
                          <a:latin typeface="Calibri"/>
                        </a:rPr>
                        <a:t>AV2155DN-1HK</a:t>
                      </a: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c>
                  <a:txBody>
                    <a:bodyPr/>
                    <a:lstStyle/>
                    <a:p>
                      <a:pPr algn="ctr" fontAlgn="ctr"/>
                      <a:endParaRPr lang="en-US" sz="1000" b="0" i="0" u="none" strike="noStrike" dirty="0">
                        <a:solidFill>
                          <a:srgbClr val="FFFFFF"/>
                        </a:solidFill>
                        <a:latin typeface="Calibri"/>
                      </a:endParaRPr>
                    </a:p>
                  </a:txBody>
                  <a:tcPr marL="5824" marR="5824" marT="5824" marB="0" anchor="ctr">
                    <a:lnL>
                      <a:noFill/>
                    </a:lnL>
                    <a:lnR>
                      <a:noFill/>
                    </a:lnR>
                    <a:lnT>
                      <a:noFill/>
                    </a:lnT>
                    <a:lnB>
                      <a:noFill/>
                    </a:lnB>
                    <a:solidFill>
                      <a:srgbClr val="31849B"/>
                    </a:solidFill>
                  </a:tcPr>
                </a:tc>
              </a:tr>
              <a:tr h="376174">
                <a:tc>
                  <a:txBody>
                    <a:bodyPr/>
                    <a:lstStyle/>
                    <a:p>
                      <a:pPr algn="r" fontAlgn="b"/>
                      <a:r>
                        <a:rPr lang="en-US" sz="1100" b="1" i="0" u="none" strike="noStrike" dirty="0">
                          <a:solidFill>
                            <a:srgbClr val="000000"/>
                          </a:solidFill>
                          <a:latin typeface="Calibri"/>
                        </a:rPr>
                        <a:t>MSRP</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$1,149</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$1,550 </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tcPr>
                </a:tc>
              </a:tr>
              <a:tr h="335799">
                <a:tc>
                  <a:txBody>
                    <a:bodyPr/>
                    <a:lstStyle/>
                    <a:p>
                      <a:pPr algn="r" fontAlgn="b"/>
                      <a:r>
                        <a:rPr lang="en-US" sz="1100" b="1" i="0" u="none" strike="noStrike" dirty="0">
                          <a:solidFill>
                            <a:srgbClr val="000000"/>
                          </a:solidFill>
                          <a:latin typeface="Calibri"/>
                        </a:rPr>
                        <a:t>Lens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3-13 mm</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4.5-10mm</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Day /Night</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H.264/MJPEG</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Vandal</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IP66</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r>
                        <a:rPr lang="en-US" sz="1100" b="1" i="0" u="none" strike="noStrike" dirty="0">
                          <a:solidFill>
                            <a:srgbClr val="000000"/>
                          </a:solidFill>
                          <a:latin typeface="Calibri"/>
                        </a:rPr>
                        <a:t>Audio Support</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Yes</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latin typeface="Calibri"/>
                        </a:rPr>
                        <a:t>No</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320620">
                <a:tc>
                  <a:txBody>
                    <a:bodyPr/>
                    <a:lstStyle/>
                    <a:p>
                      <a:pPr algn="r" fontAlgn="b"/>
                      <a:r>
                        <a:rPr lang="en-US" sz="1100" b="1" i="0" u="none" strike="noStrike" dirty="0">
                          <a:solidFill>
                            <a:srgbClr val="000000"/>
                          </a:solidFill>
                          <a:latin typeface="Calibri"/>
                        </a:rPr>
                        <a:t>Warranty</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5 </a:t>
                      </a:r>
                      <a:r>
                        <a:rPr lang="en-US" sz="1100" b="0" i="0" u="none" strike="noStrike" dirty="0">
                          <a:solidFill>
                            <a:srgbClr val="000000"/>
                          </a:solidFill>
                          <a:latin typeface="Calibri"/>
                        </a:rPr>
                        <a:t>Year</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1 Year w/ Terms</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N/A</a:t>
                      </a: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a:solidFill>
                            <a:srgbClr val="000000"/>
                          </a:solidFill>
                          <a:latin typeface="Calibri"/>
                        </a:rPr>
                        <a:t> </a:t>
                      </a:r>
                      <a:r>
                        <a:rPr lang="en-US" sz="1100" b="0" i="0" u="none" strike="noStrike" dirty="0" smtClean="0">
                          <a:solidFill>
                            <a:srgbClr val="000000"/>
                          </a:solidFill>
                          <a:latin typeface="Calibri"/>
                        </a:rPr>
                        <a:t>N/A</a:t>
                      </a:r>
                      <a:endParaRPr lang="en-US" sz="11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95000"/>
                      </a:schemeClr>
                    </a:solidFill>
                  </a:tcPr>
                </a:tc>
                <a:tc>
                  <a:txBody>
                    <a:bodyPr/>
                    <a:lstStyle/>
                    <a:p>
                      <a:pPr algn="ctr" fontAlgn="b"/>
                      <a:r>
                        <a:rPr lang="en-US" sz="1100" b="0" i="0" u="none" strike="noStrike" dirty="0" smtClean="0">
                          <a:solidFill>
                            <a:srgbClr val="000000"/>
                          </a:solidFill>
                          <a:latin typeface="Calibri"/>
                        </a:rPr>
                        <a:t>N/A</a:t>
                      </a:r>
                      <a:r>
                        <a:rPr lang="en-US" sz="1100" b="0" i="0" u="none" strike="noStrike" dirty="0">
                          <a:solidFill>
                            <a:srgbClr val="000000"/>
                          </a:solidFill>
                          <a:latin typeface="Calibri"/>
                        </a:rPr>
                        <a:t> </a:t>
                      </a:r>
                    </a:p>
                  </a:txBody>
                  <a:tcPr marL="9525" marR="9525" marT="9525" marB="0" anchor="b">
                    <a:lnL>
                      <a:noFill/>
                    </a:lnL>
                    <a:lnR>
                      <a:noFill/>
                    </a:lnR>
                    <a:lnT>
                      <a:noFill/>
                    </a:lnT>
                    <a:lnB>
                      <a:noFill/>
                    </a:lnB>
                    <a:solidFill>
                      <a:schemeClr val="bg1">
                        <a:lumMod val="95000"/>
                      </a:schemeClr>
                    </a:solidFill>
                  </a:tcPr>
                </a:tc>
              </a:tr>
              <a:tr h="320620">
                <a:tc>
                  <a:txBody>
                    <a:bodyPr/>
                    <a:lstStyle/>
                    <a:p>
                      <a:pPr algn="r"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ransition advTm="6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457200" y="283464"/>
            <a:ext cx="2038350" cy="534987"/>
          </a:xfrm>
          <a:prstGeom prst="rect">
            <a:avLst/>
          </a:prstGeom>
        </p:spPr>
        <p:txBody>
          <a:bodyPr/>
          <a:lstStyle/>
          <a:p>
            <a:pPr algn="l"/>
            <a:r>
              <a:rPr lang="en-US" altLang="en-US" sz="2400" b="1" dirty="0" err="1" smtClean="0">
                <a:solidFill>
                  <a:srgbClr val="0899A3"/>
                </a:solidFill>
                <a:latin typeface="Arial"/>
                <a:ea typeface="Arial" charset="0"/>
                <a:cs typeface="Arial"/>
              </a:rPr>
              <a:t>IQtools</a:t>
            </a:r>
            <a:r>
              <a:rPr lang="en-US" sz="2400" b="1" dirty="0" smtClean="0">
                <a:latin typeface="Arial"/>
                <a:cs typeface="Arial"/>
              </a:rPr>
              <a:t/>
            </a:r>
            <a:br>
              <a:rPr lang="en-US" sz="2400" b="1" dirty="0" smtClean="0">
                <a:latin typeface="Arial"/>
                <a:cs typeface="Arial"/>
              </a:rPr>
            </a:br>
            <a:endParaRPr lang="en-US" sz="2400" dirty="0" smtClean="0">
              <a:solidFill>
                <a:schemeClr val="tx1">
                  <a:lumMod val="65000"/>
                  <a:lumOff val="35000"/>
                </a:schemeClr>
              </a:solidFill>
              <a:latin typeface="Arial"/>
              <a:ea typeface="Arial" charset="0"/>
              <a:cs typeface="Arial"/>
            </a:endParaRPr>
          </a:p>
        </p:txBody>
      </p:sp>
      <p:sp>
        <p:nvSpPr>
          <p:cNvPr id="62466" name="Rectangle 3"/>
          <p:cNvSpPr>
            <a:spLocks noGrp="1" noChangeArrowheads="1"/>
          </p:cNvSpPr>
          <p:nvPr>
            <p:ph type="body" idx="4294967295"/>
          </p:nvPr>
        </p:nvSpPr>
        <p:spPr>
          <a:xfrm>
            <a:off x="457200" y="1295400"/>
            <a:ext cx="8229600" cy="4565650"/>
          </a:xfrm>
          <a:prstGeom prst="rect">
            <a:avLst/>
          </a:prstGeom>
        </p:spPr>
        <p:txBody>
          <a:bodyPr/>
          <a:lstStyle/>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How do I capture license plates?</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How much storage do I need?</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How many frames per second is enough?</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What lens should I use?</a:t>
            </a:r>
          </a:p>
          <a:p>
            <a:pPr marL="342900" lvl="1" indent="-342900">
              <a:buClr>
                <a:srgbClr val="0798A3"/>
              </a:buClr>
              <a:buFont typeface="Arial" pitchFamily="34" charset="0"/>
              <a:buChar char="˃"/>
              <a:defRPr/>
            </a:pPr>
            <a:r>
              <a:rPr lang="en-US" altLang="en-US" sz="1600" dirty="0" smtClean="0">
                <a:solidFill>
                  <a:schemeClr val="bg1">
                    <a:lumMod val="50000"/>
                  </a:schemeClr>
                </a:solidFill>
                <a:latin typeface="Arial"/>
                <a:cs typeface="Arial"/>
              </a:rPr>
              <a:t>Go Green!</a:t>
            </a:r>
          </a:p>
          <a:p>
            <a:pPr>
              <a:buNone/>
            </a:pPr>
            <a:endParaRPr lang="en-US" sz="1800" dirty="0">
              <a:solidFill>
                <a:schemeClr val="tx1">
                  <a:lumMod val="65000"/>
                  <a:lumOff val="35000"/>
                </a:schemeClr>
              </a:solidFill>
              <a:latin typeface="Arial"/>
              <a:cs typeface="Arial"/>
            </a:endParaRPr>
          </a:p>
          <a:p>
            <a:pPr>
              <a:buNone/>
            </a:pPr>
            <a:r>
              <a:rPr lang="en-US" sz="1800" dirty="0" err="1" smtClean="0">
                <a:solidFill>
                  <a:schemeClr val="tx1">
                    <a:lumMod val="65000"/>
                    <a:lumOff val="35000"/>
                  </a:schemeClr>
                </a:solidFill>
                <a:latin typeface="Arial"/>
                <a:cs typeface="Arial"/>
              </a:rPr>
              <a:t>IQtools</a:t>
            </a:r>
            <a:r>
              <a:rPr lang="en-US" sz="1800" dirty="0" smtClean="0">
                <a:solidFill>
                  <a:schemeClr val="tx1">
                    <a:lumMod val="65000"/>
                    <a:lumOff val="35000"/>
                  </a:schemeClr>
                </a:solidFill>
                <a:latin typeface="Arial"/>
                <a:cs typeface="Arial"/>
              </a:rPr>
              <a:t> </a:t>
            </a:r>
            <a:r>
              <a:rPr lang="en-US" sz="1800" dirty="0">
                <a:solidFill>
                  <a:schemeClr val="tx1">
                    <a:lumMod val="65000"/>
                    <a:lumOff val="35000"/>
                  </a:schemeClr>
                </a:solidFill>
                <a:latin typeface="Arial"/>
                <a:cs typeface="Arial"/>
              </a:rPr>
              <a:t>and Resources Online</a:t>
            </a:r>
            <a:endParaRPr lang="en-US" sz="1800" u="sng" dirty="0">
              <a:solidFill>
                <a:schemeClr val="tx1">
                  <a:lumMod val="65000"/>
                  <a:lumOff val="35000"/>
                </a:schemeClr>
              </a:solidFill>
              <a:latin typeface="Arial"/>
              <a:cs typeface="Arial"/>
            </a:endParaRPr>
          </a:p>
          <a:p>
            <a:pPr>
              <a:spcBef>
                <a:spcPts val="984"/>
              </a:spcBef>
              <a:buNone/>
            </a:pPr>
            <a:r>
              <a:rPr lang="en-US" sz="1600" dirty="0">
                <a:solidFill>
                  <a:srgbClr val="0798A3"/>
                </a:solidFill>
                <a:latin typeface="Arial"/>
                <a:cs typeface="Arial"/>
                <a:sym typeface="Wingdings 2" pitchFamily="18" charset="2"/>
              </a:rPr>
              <a:t>&gt;    </a:t>
            </a:r>
            <a:r>
              <a:rPr lang="en-US" sz="1600" dirty="0">
                <a:solidFill>
                  <a:schemeClr val="bg1">
                    <a:lumMod val="50000"/>
                  </a:schemeClr>
                </a:solidFill>
                <a:latin typeface="Arial"/>
                <a:cs typeface="Arial"/>
              </a:rPr>
              <a:t>Bandwidth and Storage Calculator    </a:t>
            </a:r>
          </a:p>
          <a:p>
            <a:pPr>
              <a:buNone/>
            </a:pPr>
            <a:r>
              <a:rPr lang="en-US" sz="1600" dirty="0">
                <a:solidFill>
                  <a:srgbClr val="0798A3"/>
                </a:solidFill>
                <a:latin typeface="Arial"/>
                <a:cs typeface="Arial"/>
                <a:sym typeface="Wingdings 2" pitchFamily="18" charset="2"/>
              </a:rPr>
              <a:t>&gt;    </a:t>
            </a:r>
            <a:r>
              <a:rPr lang="en-US" sz="1600" dirty="0">
                <a:solidFill>
                  <a:schemeClr val="bg1">
                    <a:lumMod val="50000"/>
                  </a:schemeClr>
                </a:solidFill>
                <a:latin typeface="Arial"/>
                <a:cs typeface="Arial"/>
              </a:rPr>
              <a:t>Pixels per Foot Calculator</a:t>
            </a:r>
          </a:p>
          <a:p>
            <a:pPr>
              <a:buNone/>
            </a:pPr>
            <a:r>
              <a:rPr lang="en-US" sz="1600" dirty="0">
                <a:solidFill>
                  <a:srgbClr val="0798A3"/>
                </a:solidFill>
                <a:latin typeface="Arial"/>
                <a:cs typeface="Arial"/>
                <a:sym typeface="Wingdings 2" pitchFamily="18" charset="2"/>
              </a:rPr>
              <a:t>&gt;    </a:t>
            </a:r>
            <a:r>
              <a:rPr lang="en-US" sz="1600" dirty="0">
                <a:solidFill>
                  <a:schemeClr val="bg1">
                    <a:lumMod val="50000"/>
                  </a:schemeClr>
                </a:solidFill>
                <a:latin typeface="Arial"/>
                <a:cs typeface="Arial"/>
              </a:rPr>
              <a:t>Frames per Second Calculator </a:t>
            </a:r>
            <a:r>
              <a:rPr lang="en-US" sz="1600" dirty="0">
                <a:solidFill>
                  <a:schemeClr val="bg1">
                    <a:lumMod val="50000"/>
                  </a:schemeClr>
                </a:solidFill>
                <a:latin typeface="Arial"/>
                <a:cs typeface="Arial"/>
                <a:sym typeface="Wingdings 2" pitchFamily="18" charset="2"/>
              </a:rPr>
              <a:t>   </a:t>
            </a:r>
          </a:p>
          <a:p>
            <a:pPr>
              <a:buNone/>
            </a:pPr>
            <a:r>
              <a:rPr lang="en-US" sz="1600" dirty="0">
                <a:solidFill>
                  <a:srgbClr val="0798A3"/>
                </a:solidFill>
                <a:latin typeface="Arial"/>
                <a:cs typeface="Arial"/>
                <a:sym typeface="Wingdings 2" pitchFamily="18" charset="2"/>
              </a:rPr>
              <a:t>&gt;    </a:t>
            </a:r>
            <a:r>
              <a:rPr lang="en-US" sz="1600" dirty="0">
                <a:solidFill>
                  <a:schemeClr val="bg1">
                    <a:lumMod val="50000"/>
                  </a:schemeClr>
                </a:solidFill>
                <a:latin typeface="Arial"/>
                <a:cs typeface="Arial"/>
              </a:rPr>
              <a:t>Lens Specifications  </a:t>
            </a:r>
          </a:p>
          <a:p>
            <a:pPr>
              <a:buNone/>
            </a:pPr>
            <a:r>
              <a:rPr lang="en-US" sz="1600" dirty="0">
                <a:solidFill>
                  <a:srgbClr val="0798A3"/>
                </a:solidFill>
                <a:latin typeface="Arial"/>
                <a:cs typeface="Arial"/>
                <a:sym typeface="Wingdings 2" pitchFamily="18" charset="2"/>
              </a:rPr>
              <a:t>&gt;    </a:t>
            </a:r>
            <a:r>
              <a:rPr lang="en-US" sz="1600" dirty="0">
                <a:solidFill>
                  <a:schemeClr val="bg1">
                    <a:lumMod val="50000"/>
                  </a:schemeClr>
                </a:solidFill>
                <a:latin typeface="Arial"/>
                <a:cs typeface="Arial"/>
              </a:rPr>
              <a:t>Datasheets</a:t>
            </a:r>
          </a:p>
          <a:p>
            <a:pPr marL="342900" lvl="1" indent="-342900">
              <a:lnSpc>
                <a:spcPct val="150000"/>
              </a:lnSpc>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a:p>
            <a:pPr marL="342900" lvl="1" indent="-342900">
              <a:lnSpc>
                <a:spcPct val="150000"/>
              </a:lnSpc>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a:p>
            <a:pPr>
              <a:buFontTx/>
              <a:buNone/>
            </a:pPr>
            <a:endParaRPr lang="en-US" dirty="0" smtClean="0">
              <a:latin typeface="Arial"/>
              <a:cs typeface="Arial"/>
            </a:endParaRPr>
          </a:p>
        </p:txBody>
      </p:sp>
      <p:sp>
        <p:nvSpPr>
          <p:cNvPr id="24583" name="AutoShape 7"/>
          <p:cNvSpPr>
            <a:spLocks noChangeArrowheads="1"/>
          </p:cNvSpPr>
          <p:nvPr/>
        </p:nvSpPr>
        <p:spPr bwMode="auto">
          <a:xfrm>
            <a:off x="1066800" y="4765675"/>
            <a:ext cx="7315200" cy="1095518"/>
          </a:xfrm>
          <a:prstGeom prst="roundRect">
            <a:avLst>
              <a:gd name="adj" fmla="val 16667"/>
            </a:avLst>
          </a:prstGeom>
          <a:noFill/>
          <a:ln w="9525">
            <a:noFill/>
            <a:round/>
            <a:headEnd/>
            <a:tailEnd/>
          </a:ln>
          <a:effectLst>
            <a:prstShdw prst="shdw17" dist="17961" dir="2700000">
              <a:schemeClr val="hlink">
                <a:gamma/>
                <a:shade val="60000"/>
                <a:invGamma/>
              </a:schemeClr>
            </a:prstShdw>
          </a:effectLst>
        </p:spPr>
        <p:txBody>
          <a:bodyPr wrap="none" anchor="ctr"/>
          <a:lstStyle/>
          <a:p>
            <a:pPr>
              <a:defRPr/>
            </a:pPr>
            <a:endParaRPr lang="en-US" sz="1800"/>
          </a:p>
        </p:txBody>
      </p:sp>
      <p:sp>
        <p:nvSpPr>
          <p:cNvPr id="162823" name="Text Box 7"/>
          <p:cNvSpPr txBox="1">
            <a:spLocks noChangeArrowheads="1"/>
          </p:cNvSpPr>
          <p:nvPr/>
        </p:nvSpPr>
        <p:spPr bwMode="auto">
          <a:xfrm>
            <a:off x="457200" y="5441950"/>
            <a:ext cx="106680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dirty="0">
                <a:solidFill>
                  <a:srgbClr val="0798A3"/>
                </a:solidFill>
                <a:hlinkClick r:id="rId2"/>
              </a:rPr>
              <a:t>LINK</a:t>
            </a:r>
            <a:r>
              <a:rPr lang="en-US" dirty="0">
                <a:solidFill>
                  <a:srgbClr val="0798A3"/>
                </a:solidFill>
                <a:cs typeface="Arial" charset="0"/>
                <a:hlinkClick r:id="rId2"/>
              </a:rPr>
              <a:t>►</a:t>
            </a:r>
            <a:endParaRPr lang="en-US" dirty="0">
              <a:solidFill>
                <a:srgbClr val="0798A3"/>
              </a:solidFill>
              <a:cs typeface="Arial" charset="0"/>
            </a:endParaRPr>
          </a:p>
        </p:txBody>
      </p:sp>
      <p:sp>
        <p:nvSpPr>
          <p:cNvPr id="8" name="TextBox 7"/>
          <p:cNvSpPr txBox="1"/>
          <p:nvPr/>
        </p:nvSpPr>
        <p:spPr>
          <a:xfrm>
            <a:off x="457200" y="850392"/>
            <a:ext cx="4532010" cy="646331"/>
          </a:xfrm>
          <a:prstGeom prst="rect">
            <a:avLst/>
          </a:prstGeom>
          <a:noFill/>
        </p:spPr>
        <p:txBody>
          <a:bodyPr wrap="none" rtlCol="0">
            <a:spAutoFit/>
          </a:bodyPr>
          <a:lstStyle/>
          <a:p>
            <a:r>
              <a:rPr lang="en-US" dirty="0" smtClean="0">
                <a:solidFill>
                  <a:schemeClr val="tx1">
                    <a:lumMod val="65000"/>
                    <a:lumOff val="35000"/>
                  </a:schemeClr>
                </a:solidFill>
                <a:ea typeface="Arial" charset="0"/>
                <a:cs typeface="Arial" charset="0"/>
              </a:rPr>
              <a:t>The right camera to meet customer needs.</a:t>
            </a:r>
            <a:br>
              <a:rPr lang="en-US" dirty="0" smtClean="0">
                <a:solidFill>
                  <a:schemeClr val="tx1">
                    <a:lumMod val="65000"/>
                    <a:lumOff val="35000"/>
                  </a:schemeClr>
                </a:solidFill>
                <a:ea typeface="Arial" charset="0"/>
                <a:cs typeface="Arial" charset="0"/>
              </a:rPr>
            </a:br>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txBox="1">
            <a:spLocks noChangeArrowheads="1"/>
          </p:cNvSpPr>
          <p:nvPr/>
        </p:nvSpPr>
        <p:spPr bwMode="auto">
          <a:xfrm>
            <a:off x="457200" y="283464"/>
            <a:ext cx="8229600" cy="990600"/>
          </a:xfrm>
          <a:prstGeom prst="rect">
            <a:avLst/>
          </a:prstGeom>
          <a:noFill/>
          <a:ln w="9525">
            <a:noFill/>
            <a:miter lim="800000"/>
            <a:headEnd/>
            <a:tailEnd/>
          </a:ln>
        </p:spPr>
        <p:txBody>
          <a:bodyPr/>
          <a:lstStyle/>
          <a:p>
            <a:r>
              <a:rPr lang="en-US" altLang="en-US" sz="2400" b="1" dirty="0">
                <a:solidFill>
                  <a:srgbClr val="0899A3"/>
                </a:solidFill>
                <a:ea typeface="Arial" charset="0"/>
                <a:cs typeface="Arial" charset="0"/>
              </a:rPr>
              <a:t>IQ Applications</a:t>
            </a:r>
          </a:p>
        </p:txBody>
      </p:sp>
      <p:sp>
        <p:nvSpPr>
          <p:cNvPr id="3" name="Content Placeholder 6"/>
          <p:cNvSpPr txBox="1">
            <a:spLocks/>
          </p:cNvSpPr>
          <p:nvPr/>
        </p:nvSpPr>
        <p:spPr>
          <a:xfrm>
            <a:off x="457200" y="901700"/>
            <a:ext cx="7734300" cy="4525963"/>
          </a:xfrm>
          <a:prstGeom prst="rect">
            <a:avLst/>
          </a:prstGeom>
        </p:spPr>
        <p:txBody>
          <a:bodyPr/>
          <a:lstStyle/>
          <a:p>
            <a:pPr marL="342900" lvl="1" indent="-342900" eaLnBrk="0" hangingPunct="0">
              <a:spcBef>
                <a:spcPct val="20000"/>
              </a:spcBef>
              <a:buClr>
                <a:srgbClr val="0798A3"/>
              </a:buClr>
              <a:buFont typeface="Arial" pitchFamily="34" charset="0"/>
              <a:buChar char="˃"/>
              <a:defRPr/>
            </a:pPr>
            <a:r>
              <a:rPr lang="en-US" altLang="en-US" sz="1600" dirty="0" err="1">
                <a:solidFill>
                  <a:schemeClr val="bg1">
                    <a:lumMod val="50000"/>
                  </a:schemeClr>
                </a:solidFill>
                <a:latin typeface="Arial"/>
                <a:cs typeface="Arial"/>
              </a:rPr>
              <a:t>IQmanager</a:t>
            </a:r>
            <a:r>
              <a:rPr lang="en-US" altLang="en-US" sz="1600" dirty="0">
                <a:solidFill>
                  <a:schemeClr val="bg1">
                    <a:lumMod val="50000"/>
                  </a:schemeClr>
                </a:solidFill>
                <a:latin typeface="Arial"/>
                <a:cs typeface="Arial"/>
              </a:rPr>
              <a:t> – Windows utility for discovering and managing IQeye cameras </a:t>
            </a:r>
            <a:r>
              <a:rPr lang="en-US" altLang="en-US" sz="1600" dirty="0" smtClean="0">
                <a:solidFill>
                  <a:schemeClr val="bg1">
                    <a:lumMod val="50000"/>
                  </a:schemeClr>
                </a:solidFill>
                <a:latin typeface="Arial"/>
                <a:cs typeface="Arial"/>
              </a:rPr>
              <a:t>on the </a:t>
            </a:r>
            <a:r>
              <a:rPr lang="en-US" altLang="en-US" sz="1600" dirty="0">
                <a:solidFill>
                  <a:schemeClr val="bg1">
                    <a:lumMod val="50000"/>
                  </a:schemeClr>
                </a:solidFill>
                <a:latin typeface="Arial"/>
                <a:cs typeface="Arial"/>
              </a:rPr>
              <a:t>network</a:t>
            </a:r>
          </a:p>
          <a:p>
            <a:pPr marL="342900" lvl="1" indent="-342900" eaLnBrk="0" hangingPunct="0">
              <a:spcBef>
                <a:spcPct val="20000"/>
              </a:spcBef>
              <a:buClr>
                <a:srgbClr val="0798A3"/>
              </a:buClr>
              <a:buFont typeface="Arial" pitchFamily="34" charset="0"/>
              <a:buChar char="˃"/>
              <a:defRPr/>
            </a:pPr>
            <a:r>
              <a:rPr lang="en-US" altLang="en-US" sz="1600" dirty="0" err="1">
                <a:solidFill>
                  <a:schemeClr val="bg1">
                    <a:lumMod val="50000"/>
                  </a:schemeClr>
                </a:solidFill>
                <a:latin typeface="Arial"/>
                <a:cs typeface="Arial"/>
              </a:rPr>
              <a:t>IQaccess</a:t>
            </a:r>
            <a:r>
              <a:rPr lang="en-US" altLang="en-US" sz="1600" dirty="0">
                <a:solidFill>
                  <a:schemeClr val="bg1">
                    <a:lumMod val="50000"/>
                  </a:schemeClr>
                </a:solidFill>
                <a:latin typeface="Arial"/>
                <a:cs typeface="Arial"/>
              </a:rPr>
              <a:t> – on-camera intelligent software turns </a:t>
            </a:r>
            <a:r>
              <a:rPr lang="en-US" altLang="en-US" sz="1600" dirty="0" err="1">
                <a:solidFill>
                  <a:schemeClr val="bg1">
                    <a:lumMod val="50000"/>
                  </a:schemeClr>
                </a:solidFill>
                <a:latin typeface="Arial"/>
                <a:cs typeface="Arial"/>
              </a:rPr>
              <a:t>IQeye</a:t>
            </a:r>
            <a:r>
              <a:rPr lang="en-US" altLang="en-US" sz="1600" dirty="0">
                <a:solidFill>
                  <a:schemeClr val="bg1">
                    <a:lumMod val="50000"/>
                  </a:schemeClr>
                </a:solidFill>
                <a:latin typeface="Arial"/>
                <a:cs typeface="Arial"/>
              </a:rPr>
              <a:t> camera into a basic access control system or remote attendant/notification system</a:t>
            </a:r>
          </a:p>
          <a:p>
            <a:pPr marL="342900" lvl="1" indent="-342900" eaLnBrk="0" hangingPunct="0">
              <a:lnSpc>
                <a:spcPct val="150000"/>
              </a:lnSpc>
              <a:spcBef>
                <a:spcPct val="20000"/>
              </a:spcBef>
              <a:buClr>
                <a:srgbClr val="0798A3"/>
              </a:buClr>
              <a:buFont typeface="Arial" pitchFamily="34" charset="0"/>
              <a:buChar char="˃"/>
              <a:defRPr/>
            </a:pPr>
            <a:r>
              <a:rPr lang="en-US" altLang="en-US" sz="1600" dirty="0" err="1">
                <a:solidFill>
                  <a:schemeClr val="bg1">
                    <a:lumMod val="50000"/>
                  </a:schemeClr>
                </a:solidFill>
                <a:latin typeface="Arial"/>
                <a:cs typeface="Arial"/>
              </a:rPr>
              <a:t>IQsentry</a:t>
            </a:r>
            <a:r>
              <a:rPr lang="en-US" altLang="en-US" sz="1600" dirty="0">
                <a:solidFill>
                  <a:schemeClr val="bg1">
                    <a:lumMod val="50000"/>
                  </a:schemeClr>
                </a:solidFill>
                <a:latin typeface="Arial"/>
                <a:cs typeface="Arial"/>
              </a:rPr>
              <a:t> – 4 channel full feature NVR</a:t>
            </a:r>
          </a:p>
          <a:p>
            <a:pPr marL="342900" lvl="1" indent="-342900" eaLnBrk="0" hangingPunct="0">
              <a:spcBef>
                <a:spcPct val="200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IQnight</a:t>
            </a:r>
            <a:r>
              <a:rPr lang="en-US" altLang="en-US" sz="1600" dirty="0" err="1">
                <a:solidFill>
                  <a:schemeClr val="bg1">
                    <a:lumMod val="50000"/>
                  </a:schemeClr>
                </a:solidFill>
                <a:latin typeface="Arial"/>
                <a:cs typeface="Arial"/>
              </a:rPr>
              <a:t>l</a:t>
            </a:r>
            <a:r>
              <a:rPr lang="en-US" altLang="en-US" sz="1600" dirty="0" err="1" smtClean="0">
                <a:solidFill>
                  <a:schemeClr val="bg1">
                    <a:lumMod val="50000"/>
                  </a:schemeClr>
                </a:solidFill>
                <a:latin typeface="Arial"/>
                <a:cs typeface="Arial"/>
              </a:rPr>
              <a:t>ight</a:t>
            </a:r>
            <a:r>
              <a:rPr lang="en-US" altLang="en-US" sz="1600" dirty="0" smtClean="0">
                <a:solidFill>
                  <a:schemeClr val="bg1">
                    <a:lumMod val="50000"/>
                  </a:schemeClr>
                </a:solidFill>
                <a:latin typeface="Arial"/>
                <a:cs typeface="Arial"/>
              </a:rPr>
              <a:t> </a:t>
            </a:r>
            <a:r>
              <a:rPr lang="en-US" altLang="en-US" sz="1600" dirty="0">
                <a:solidFill>
                  <a:schemeClr val="bg1">
                    <a:lumMod val="50000"/>
                  </a:schemeClr>
                </a:solidFill>
                <a:latin typeface="Arial"/>
                <a:cs typeface="Arial"/>
              </a:rPr>
              <a:t>– Used to manage difficult/fast changing lighting </a:t>
            </a:r>
            <a:r>
              <a:rPr lang="en-US" altLang="en-US" sz="1600" dirty="0" smtClean="0">
                <a:solidFill>
                  <a:schemeClr val="bg1">
                    <a:lumMod val="50000"/>
                  </a:schemeClr>
                </a:solidFill>
                <a:latin typeface="Arial"/>
                <a:cs typeface="Arial"/>
              </a:rPr>
              <a:t>conditions</a:t>
            </a:r>
          </a:p>
          <a:p>
            <a:pPr marL="342900" lvl="1" indent="-342900" eaLnBrk="0" hangingPunct="0">
              <a:spcBef>
                <a:spcPct val="20000"/>
              </a:spcBef>
              <a:buClr>
                <a:srgbClr val="0798A3"/>
              </a:buClr>
              <a:buFont typeface="Arial" pitchFamily="34" charset="0"/>
              <a:buChar char="˃"/>
              <a:defRPr/>
            </a:pPr>
            <a:r>
              <a:rPr lang="en-US" altLang="en-US" sz="1600" dirty="0" smtClean="0">
                <a:solidFill>
                  <a:schemeClr val="tx1">
                    <a:lumMod val="50000"/>
                    <a:lumOff val="50000"/>
                  </a:schemeClr>
                </a:solidFill>
                <a:latin typeface="Arial"/>
                <a:cs typeface="Arial"/>
              </a:rPr>
              <a:t>Direct-to-Storage (DTS) - Used to record video directly from the camera to the storage device of choice.</a:t>
            </a:r>
            <a:endParaRPr lang="en-US" altLang="en-US" sz="1600" dirty="0">
              <a:solidFill>
                <a:schemeClr val="tx1">
                  <a:lumMod val="50000"/>
                  <a:lumOff val="50000"/>
                </a:schemeClr>
              </a:solidFill>
              <a:latin typeface="Arial"/>
              <a:cs typeface="Arial"/>
            </a:endParaRPr>
          </a:p>
          <a:p>
            <a:pPr marL="742950" lvl="1" indent="-285750">
              <a:spcBef>
                <a:spcPct val="20000"/>
              </a:spcBef>
              <a:buFontTx/>
              <a:buBlip>
                <a:blip r:embed="rId2"/>
              </a:buBlip>
              <a:defRPr/>
            </a:pPr>
            <a:endParaRPr lang="en-US" sz="2000" kern="0" dirty="0">
              <a:latin typeface="+mn-lt"/>
            </a:endParaRPr>
          </a:p>
          <a:p>
            <a:pPr marL="742950" lvl="1" indent="-285750">
              <a:spcBef>
                <a:spcPct val="20000"/>
              </a:spcBef>
              <a:buFontTx/>
              <a:buBlip>
                <a:blip r:embed="rId2"/>
              </a:buBlip>
              <a:defRPr/>
            </a:pPr>
            <a:endParaRPr lang="en-US" sz="2000" kern="0" dirty="0">
              <a:latin typeface="+mn-lt"/>
            </a:endParaRPr>
          </a:p>
          <a:p>
            <a:pPr marL="342900" indent="-342900" eaLnBrk="0" hangingPunct="0">
              <a:spcBef>
                <a:spcPct val="20000"/>
              </a:spcBef>
              <a:buFontTx/>
              <a:buBlip>
                <a:blip r:embed="rId3"/>
              </a:buBlip>
              <a:defRPr/>
            </a:pPr>
            <a:endParaRPr lang="en-US" sz="3200" kern="0" dirty="0">
              <a:latin typeface="+mn-lt"/>
            </a:endParaRPr>
          </a:p>
        </p:txBody>
      </p:sp>
      <p:pic>
        <p:nvPicPr>
          <p:cNvPr id="63491" name="Picture 6" descr="IQmanager screen capture.jpg"/>
          <p:cNvPicPr>
            <a:picLocks noChangeAspect="1"/>
          </p:cNvPicPr>
          <p:nvPr/>
        </p:nvPicPr>
        <p:blipFill>
          <a:blip r:embed="rId4" cstate="print"/>
          <a:srcRect/>
          <a:stretch>
            <a:fillRect/>
          </a:stretch>
        </p:blipFill>
        <p:spPr bwMode="auto">
          <a:xfrm>
            <a:off x="914400" y="3962400"/>
            <a:ext cx="2971800" cy="2239963"/>
          </a:xfrm>
          <a:prstGeom prst="rect">
            <a:avLst/>
          </a:prstGeom>
          <a:noFill/>
          <a:ln w="9525">
            <a:noFill/>
            <a:miter lim="800000"/>
            <a:headEnd/>
            <a:tailEnd/>
          </a:ln>
        </p:spPr>
      </p:pic>
      <p:pic>
        <p:nvPicPr>
          <p:cNvPr id="63492" name="Picture 9"/>
          <p:cNvPicPr>
            <a:picLocks noChangeAspect="1" noChangeArrowheads="1"/>
          </p:cNvPicPr>
          <p:nvPr/>
        </p:nvPicPr>
        <p:blipFill>
          <a:blip r:embed="rId5" cstate="print"/>
          <a:srcRect/>
          <a:stretch>
            <a:fillRect/>
          </a:stretch>
        </p:blipFill>
        <p:spPr bwMode="auto">
          <a:xfrm>
            <a:off x="4876800" y="3962400"/>
            <a:ext cx="3019425" cy="1619250"/>
          </a:xfrm>
          <a:prstGeom prst="rect">
            <a:avLst/>
          </a:prstGeom>
          <a:noFill/>
          <a:ln w="9525">
            <a:noFill/>
            <a:miter lim="800000"/>
            <a:headEnd/>
            <a:tailEnd/>
          </a:ln>
        </p:spPr>
      </p:pic>
      <p:pic>
        <p:nvPicPr>
          <p:cNvPr id="63493" name="Picture 13"/>
          <p:cNvPicPr>
            <a:picLocks noChangeAspect="1" noChangeArrowheads="1"/>
          </p:cNvPicPr>
          <p:nvPr/>
        </p:nvPicPr>
        <p:blipFill>
          <a:blip r:embed="rId6" cstate="print"/>
          <a:srcRect/>
          <a:stretch>
            <a:fillRect/>
          </a:stretch>
        </p:blipFill>
        <p:spPr bwMode="auto">
          <a:xfrm>
            <a:off x="6553200" y="4648200"/>
            <a:ext cx="1981200" cy="1695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a:xfrm>
            <a:off x="457200" y="1112838"/>
            <a:ext cx="8686800" cy="792162"/>
          </a:xfrm>
          <a:prstGeom prst="rect">
            <a:avLst/>
          </a:prstGeom>
        </p:spPr>
        <p:txBody>
          <a:bodyPr/>
          <a:lstStyle/>
          <a:p>
            <a:pPr algn="l" eaLnBrk="1" hangingPunct="1"/>
            <a:r>
              <a:rPr lang="en-US" sz="1800" dirty="0" smtClean="0">
                <a:solidFill>
                  <a:schemeClr val="tx1">
                    <a:lumMod val="65000"/>
                    <a:lumOff val="35000"/>
                  </a:schemeClr>
                </a:solidFill>
                <a:latin typeface="Arial" charset="0"/>
                <a:ea typeface="Arial" charset="0"/>
                <a:cs typeface="Arial" charset="0"/>
              </a:rPr>
              <a:t>Benefits of Megapixel Resolution</a:t>
            </a:r>
          </a:p>
        </p:txBody>
      </p:sp>
      <p:sp>
        <p:nvSpPr>
          <p:cNvPr id="57346" name="Rectangle 3"/>
          <p:cNvSpPr>
            <a:spLocks noGrp="1" noChangeArrowheads="1"/>
          </p:cNvSpPr>
          <p:nvPr>
            <p:ph type="body" idx="4294967295"/>
          </p:nvPr>
        </p:nvSpPr>
        <p:spPr>
          <a:xfrm>
            <a:off x="457200" y="1524000"/>
            <a:ext cx="8458200" cy="1905000"/>
          </a:xfrm>
          <a:prstGeom prst="rect">
            <a:avLst/>
          </a:prstGeom>
        </p:spPr>
        <p:txBody>
          <a:bodyPr/>
          <a:lstStyle/>
          <a:p>
            <a:pPr marL="609600">
              <a:lnSpc>
                <a:spcPct val="150000"/>
              </a:lnSpc>
              <a:buClr>
                <a:srgbClr val="0798A3"/>
              </a:buClr>
              <a:buFont typeface="Arial" pitchFamily="34" charset="0"/>
              <a:buChar char="˃"/>
              <a:defRPr/>
            </a:pPr>
            <a:r>
              <a:rPr lang="en-US" altLang="en-US" sz="1400" dirty="0" smtClean="0">
                <a:solidFill>
                  <a:schemeClr val="bg1">
                    <a:lumMod val="50000"/>
                  </a:schemeClr>
                </a:solidFill>
                <a:latin typeface="Arial"/>
                <a:cs typeface="Arial"/>
              </a:rPr>
              <a:t>Larger field-of-view</a:t>
            </a:r>
          </a:p>
          <a:p>
            <a:pPr marL="609600">
              <a:lnSpc>
                <a:spcPct val="150000"/>
              </a:lnSpc>
              <a:buClr>
                <a:srgbClr val="0798A3"/>
              </a:buClr>
              <a:buFont typeface="Arial" pitchFamily="34" charset="0"/>
              <a:buChar char="˃"/>
              <a:defRPr/>
            </a:pPr>
            <a:r>
              <a:rPr lang="en-US" altLang="en-US" sz="1400" dirty="0" smtClean="0">
                <a:solidFill>
                  <a:schemeClr val="bg1">
                    <a:lumMod val="50000"/>
                  </a:schemeClr>
                </a:solidFill>
                <a:latin typeface="Arial"/>
                <a:cs typeface="Arial"/>
              </a:rPr>
              <a:t>Better Resolution</a:t>
            </a:r>
          </a:p>
          <a:p>
            <a:pPr marL="609600">
              <a:lnSpc>
                <a:spcPct val="150000"/>
              </a:lnSpc>
              <a:buClr>
                <a:srgbClr val="0798A3"/>
              </a:buClr>
              <a:buFont typeface="Arial" pitchFamily="34" charset="0"/>
              <a:buChar char="˃"/>
              <a:defRPr/>
            </a:pPr>
            <a:r>
              <a:rPr lang="en-US" altLang="en-US" sz="1400" dirty="0" smtClean="0">
                <a:solidFill>
                  <a:schemeClr val="bg1">
                    <a:lumMod val="50000"/>
                  </a:schemeClr>
                </a:solidFill>
                <a:latin typeface="Arial"/>
                <a:cs typeface="Arial"/>
              </a:rPr>
              <a:t>Greater digital zoom image detail</a:t>
            </a:r>
          </a:p>
          <a:p>
            <a:pPr marL="609600">
              <a:lnSpc>
                <a:spcPct val="150000"/>
              </a:lnSpc>
              <a:buClr>
                <a:srgbClr val="0798A3"/>
              </a:buClr>
              <a:buFont typeface="Arial" pitchFamily="34" charset="0"/>
              <a:buChar char="˃"/>
              <a:defRPr/>
            </a:pPr>
            <a:r>
              <a:rPr lang="en-US" altLang="en-US" sz="1400" dirty="0" smtClean="0">
                <a:solidFill>
                  <a:schemeClr val="bg1">
                    <a:lumMod val="50000"/>
                  </a:schemeClr>
                </a:solidFill>
                <a:latin typeface="Arial"/>
                <a:cs typeface="Arial"/>
              </a:rPr>
              <a:t>Fewer cameras needed – less installation and maintenance cost (TCO)</a:t>
            </a:r>
          </a:p>
          <a:p>
            <a:pPr marL="609600">
              <a:lnSpc>
                <a:spcPct val="150000"/>
              </a:lnSpc>
              <a:buClr>
                <a:srgbClr val="0798A3"/>
              </a:buClr>
              <a:buFont typeface="Arial" pitchFamily="34" charset="0"/>
              <a:buChar char="˃"/>
              <a:defRPr/>
            </a:pPr>
            <a:r>
              <a:rPr lang="en-US" altLang="en-US" sz="1400" dirty="0" smtClean="0">
                <a:solidFill>
                  <a:schemeClr val="bg1">
                    <a:lumMod val="50000"/>
                  </a:schemeClr>
                </a:solidFill>
                <a:latin typeface="Arial"/>
                <a:cs typeface="Arial"/>
              </a:rPr>
              <a:t>Replace mechanical PTZ – never miss a thing</a:t>
            </a:r>
          </a:p>
        </p:txBody>
      </p:sp>
      <p:sp>
        <p:nvSpPr>
          <p:cNvPr id="57347" name="Rectangle 2"/>
          <p:cNvSpPr>
            <a:spLocks noChangeArrowheads="1"/>
          </p:cNvSpPr>
          <p:nvPr/>
        </p:nvSpPr>
        <p:spPr bwMode="auto">
          <a:xfrm>
            <a:off x="457200" y="3429000"/>
            <a:ext cx="8686800" cy="762000"/>
          </a:xfrm>
          <a:prstGeom prst="rect">
            <a:avLst/>
          </a:prstGeom>
          <a:noFill/>
          <a:ln w="9525">
            <a:noFill/>
            <a:miter lim="800000"/>
            <a:headEnd/>
            <a:tailEnd/>
          </a:ln>
        </p:spPr>
        <p:txBody>
          <a:bodyPr anchor="ctr"/>
          <a:lstStyle/>
          <a:p>
            <a:r>
              <a:rPr lang="en-US" dirty="0">
                <a:solidFill>
                  <a:schemeClr val="tx1">
                    <a:lumMod val="65000"/>
                    <a:lumOff val="35000"/>
                  </a:schemeClr>
                </a:solidFill>
                <a:ea typeface="Arial" charset="0"/>
                <a:cs typeface="Arial" charset="0"/>
              </a:rPr>
              <a:t>Benefits of IQ Megapixel</a:t>
            </a:r>
          </a:p>
        </p:txBody>
      </p:sp>
      <p:sp>
        <p:nvSpPr>
          <p:cNvPr id="57348" name="Rectangle 3"/>
          <p:cNvSpPr>
            <a:spLocks noChangeArrowheads="1"/>
          </p:cNvSpPr>
          <p:nvPr/>
        </p:nvSpPr>
        <p:spPr bwMode="auto">
          <a:xfrm>
            <a:off x="457200" y="4068762"/>
            <a:ext cx="8458200" cy="2438400"/>
          </a:xfrm>
          <a:prstGeom prst="rect">
            <a:avLst/>
          </a:prstGeom>
          <a:noFill/>
          <a:ln w="9525">
            <a:noFill/>
            <a:miter lim="800000"/>
            <a:headEnd/>
            <a:tailEnd/>
          </a:ln>
        </p:spPr>
        <p:txBody>
          <a:bodyPr/>
          <a:lstStyle/>
          <a:p>
            <a:pPr marL="609600" indent="-342900" eaLnBrk="0" hangingPunct="0">
              <a:lnSpc>
                <a:spcPct val="150000"/>
              </a:lnSpc>
              <a:spcBef>
                <a:spcPct val="20000"/>
              </a:spcBef>
              <a:buClr>
                <a:srgbClr val="0798A3"/>
              </a:buClr>
              <a:buFont typeface="Arial" pitchFamily="34" charset="0"/>
              <a:buChar char="˃"/>
              <a:defRPr/>
            </a:pPr>
            <a:r>
              <a:rPr lang="en-US" altLang="en-US" sz="1400" dirty="0">
                <a:solidFill>
                  <a:schemeClr val="bg1">
                    <a:lumMod val="50000"/>
                  </a:schemeClr>
                </a:solidFill>
                <a:latin typeface="Arial"/>
                <a:cs typeface="Arial"/>
              </a:rPr>
              <a:t>Full Resolution Range: </a:t>
            </a:r>
            <a:r>
              <a:rPr lang="en-US" altLang="en-US" sz="1400" dirty="0" smtClean="0">
                <a:solidFill>
                  <a:schemeClr val="bg1">
                    <a:lumMod val="50000"/>
                  </a:schemeClr>
                </a:solidFill>
                <a:latin typeface="Arial"/>
                <a:cs typeface="Arial"/>
              </a:rPr>
              <a:t>SD480p </a:t>
            </a:r>
            <a:r>
              <a:rPr lang="en-US" altLang="en-US" sz="1400" dirty="0">
                <a:solidFill>
                  <a:schemeClr val="bg1">
                    <a:lumMod val="50000"/>
                  </a:schemeClr>
                </a:solidFill>
                <a:latin typeface="Arial"/>
                <a:cs typeface="Arial"/>
              </a:rPr>
              <a:t>– 5.0 Megapixel</a:t>
            </a:r>
          </a:p>
          <a:p>
            <a:pPr marL="609600" indent="-342900" eaLnBrk="0" hangingPunct="0">
              <a:lnSpc>
                <a:spcPct val="150000"/>
              </a:lnSpc>
              <a:spcBef>
                <a:spcPct val="20000"/>
              </a:spcBef>
              <a:buClr>
                <a:srgbClr val="0798A3"/>
              </a:buClr>
              <a:buFont typeface="Arial" pitchFamily="34" charset="0"/>
              <a:buChar char="˃"/>
              <a:defRPr/>
            </a:pPr>
            <a:r>
              <a:rPr lang="en-US" altLang="en-US" sz="1400" dirty="0">
                <a:solidFill>
                  <a:schemeClr val="bg1">
                    <a:lumMod val="50000"/>
                  </a:schemeClr>
                </a:solidFill>
                <a:latin typeface="Arial"/>
                <a:cs typeface="Arial"/>
              </a:rPr>
              <a:t>Complete line of </a:t>
            </a:r>
            <a:r>
              <a:rPr lang="en-US" altLang="en-US" sz="1400" dirty="0" smtClean="0">
                <a:solidFill>
                  <a:schemeClr val="bg1">
                    <a:lumMod val="50000"/>
                  </a:schemeClr>
                </a:solidFill>
                <a:latin typeface="Arial"/>
                <a:cs typeface="Arial"/>
              </a:rPr>
              <a:t>enclosures </a:t>
            </a:r>
            <a:r>
              <a:rPr lang="en-US" altLang="en-US" sz="1400" dirty="0">
                <a:solidFill>
                  <a:schemeClr val="bg1">
                    <a:lumMod val="50000"/>
                  </a:schemeClr>
                </a:solidFill>
                <a:latin typeface="Arial"/>
                <a:cs typeface="Arial"/>
              </a:rPr>
              <a:t>(including Sentinel, </a:t>
            </a:r>
            <a:r>
              <a:rPr lang="en-US" altLang="en-US" sz="1400" dirty="0" smtClean="0">
                <a:solidFill>
                  <a:schemeClr val="bg1">
                    <a:lumMod val="50000"/>
                  </a:schemeClr>
                </a:solidFill>
                <a:latin typeface="Arial"/>
                <a:cs typeface="Arial"/>
              </a:rPr>
              <a:t>IP66/NEMA 4/POE/ 6 </a:t>
            </a:r>
            <a:r>
              <a:rPr lang="en-US" altLang="en-US" sz="1400" dirty="0">
                <a:solidFill>
                  <a:schemeClr val="bg1">
                    <a:lumMod val="50000"/>
                  </a:schemeClr>
                </a:solidFill>
                <a:latin typeface="Arial"/>
                <a:cs typeface="Arial"/>
              </a:rPr>
              <a:t>watts total power)</a:t>
            </a:r>
          </a:p>
          <a:p>
            <a:pPr marL="609600" indent="-342900" eaLnBrk="0" hangingPunct="0">
              <a:lnSpc>
                <a:spcPct val="150000"/>
              </a:lnSpc>
              <a:spcBef>
                <a:spcPct val="20000"/>
              </a:spcBef>
              <a:buClr>
                <a:srgbClr val="0798A3"/>
              </a:buClr>
              <a:buFont typeface="Arial" pitchFamily="34" charset="0"/>
              <a:buChar char="˃"/>
              <a:defRPr/>
            </a:pPr>
            <a:r>
              <a:rPr lang="en-US" altLang="en-US" sz="1400" dirty="0" smtClean="0">
                <a:solidFill>
                  <a:schemeClr val="bg1">
                    <a:lumMod val="50000"/>
                  </a:schemeClr>
                </a:solidFill>
                <a:latin typeface="Arial"/>
                <a:cs typeface="Arial"/>
              </a:rPr>
              <a:t>14 </a:t>
            </a:r>
            <a:r>
              <a:rPr lang="en-US" altLang="en-US" sz="1400" dirty="0">
                <a:solidFill>
                  <a:schemeClr val="bg1">
                    <a:lumMod val="50000"/>
                  </a:schemeClr>
                </a:solidFill>
                <a:latin typeface="Arial"/>
                <a:cs typeface="Arial"/>
              </a:rPr>
              <a:t>years experience – Mature Sensor/Megapixel Technology</a:t>
            </a:r>
          </a:p>
          <a:p>
            <a:pPr marL="609600" indent="-342900" eaLnBrk="0" hangingPunct="0">
              <a:lnSpc>
                <a:spcPct val="150000"/>
              </a:lnSpc>
              <a:spcBef>
                <a:spcPct val="20000"/>
              </a:spcBef>
              <a:buClr>
                <a:srgbClr val="0798A3"/>
              </a:buClr>
              <a:buFont typeface="Arial" pitchFamily="34" charset="0"/>
              <a:buChar char="˃"/>
              <a:defRPr/>
            </a:pPr>
            <a:r>
              <a:rPr lang="en-US" altLang="en-US" sz="1400" dirty="0" smtClean="0">
                <a:solidFill>
                  <a:schemeClr val="bg1">
                    <a:lumMod val="50000"/>
                  </a:schemeClr>
                </a:solidFill>
                <a:latin typeface="Arial"/>
                <a:cs typeface="Arial"/>
              </a:rPr>
              <a:t>Built-in </a:t>
            </a:r>
            <a:r>
              <a:rPr lang="en-US" altLang="en-US" sz="1400" dirty="0">
                <a:solidFill>
                  <a:schemeClr val="bg1">
                    <a:lumMod val="50000"/>
                  </a:schemeClr>
                </a:solidFill>
                <a:latin typeface="Arial"/>
                <a:cs typeface="Arial"/>
              </a:rPr>
              <a:t>on camera tools </a:t>
            </a:r>
            <a:r>
              <a:rPr lang="en-US" altLang="en-US" sz="1400" dirty="0" smtClean="0">
                <a:solidFill>
                  <a:schemeClr val="bg1">
                    <a:lumMod val="50000"/>
                  </a:schemeClr>
                </a:solidFill>
                <a:latin typeface="Arial"/>
                <a:cs typeface="Arial"/>
              </a:rPr>
              <a:t>- </a:t>
            </a:r>
            <a:r>
              <a:rPr lang="en-US" altLang="en-US" sz="1400" dirty="0" err="1" smtClean="0">
                <a:solidFill>
                  <a:schemeClr val="bg1">
                    <a:lumMod val="50000"/>
                  </a:schemeClr>
                </a:solidFill>
                <a:latin typeface="Arial"/>
                <a:cs typeface="Arial"/>
              </a:rPr>
              <a:t>IQeye</a:t>
            </a:r>
            <a:r>
              <a:rPr lang="en-US" altLang="en-US" sz="1400" dirty="0" smtClean="0">
                <a:solidFill>
                  <a:schemeClr val="bg1">
                    <a:lumMod val="50000"/>
                  </a:schemeClr>
                </a:solidFill>
                <a:latin typeface="Arial"/>
                <a:cs typeface="Arial"/>
              </a:rPr>
              <a:t> cameras as a ‘platform’</a:t>
            </a:r>
            <a:endParaRPr lang="en-US" altLang="en-US" sz="1400" dirty="0">
              <a:solidFill>
                <a:schemeClr val="bg1">
                  <a:lumMod val="50000"/>
                </a:schemeClr>
              </a:solidFill>
              <a:latin typeface="Arial"/>
              <a:cs typeface="Arial"/>
            </a:endParaRPr>
          </a:p>
          <a:p>
            <a:pPr marL="609600" indent="-342900" eaLnBrk="0" hangingPunct="0">
              <a:lnSpc>
                <a:spcPct val="150000"/>
              </a:lnSpc>
              <a:spcBef>
                <a:spcPct val="20000"/>
              </a:spcBef>
              <a:buClr>
                <a:srgbClr val="0798A3"/>
              </a:buClr>
              <a:buFont typeface="Arial" pitchFamily="34" charset="0"/>
              <a:buChar char="˃"/>
              <a:defRPr/>
            </a:pPr>
            <a:r>
              <a:rPr lang="en-US" altLang="en-US" sz="1400" dirty="0">
                <a:solidFill>
                  <a:schemeClr val="bg1">
                    <a:lumMod val="50000"/>
                  </a:schemeClr>
                </a:solidFill>
                <a:latin typeface="Arial"/>
                <a:cs typeface="Arial"/>
              </a:rPr>
              <a:t>Strong </a:t>
            </a:r>
            <a:r>
              <a:rPr lang="en-US" altLang="en-US" sz="1400" dirty="0" smtClean="0">
                <a:solidFill>
                  <a:schemeClr val="bg1">
                    <a:lumMod val="50000"/>
                  </a:schemeClr>
                </a:solidFill>
                <a:latin typeface="Arial"/>
                <a:cs typeface="Arial"/>
              </a:rPr>
              <a:t>Channel Strategy and Partnerships</a:t>
            </a:r>
            <a:endParaRPr lang="en-US" altLang="en-US" sz="1400" dirty="0">
              <a:solidFill>
                <a:schemeClr val="bg1">
                  <a:lumMod val="50000"/>
                </a:schemeClr>
              </a:solidFill>
              <a:latin typeface="Arial"/>
              <a:cs typeface="Arial"/>
            </a:endParaRPr>
          </a:p>
        </p:txBody>
      </p:sp>
      <p:sp>
        <p:nvSpPr>
          <p:cNvPr id="6" name="Title 3"/>
          <p:cNvSpPr txBox="1">
            <a:spLocks/>
          </p:cNvSpPr>
          <p:nvPr/>
        </p:nvSpPr>
        <p:spPr>
          <a:xfrm>
            <a:off x="457200" y="381000"/>
            <a:ext cx="8458200" cy="7620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altLang="en-US" sz="2400" b="1" dirty="0" smtClean="0">
                <a:solidFill>
                  <a:srgbClr val="0899A3"/>
                </a:solidFill>
                <a:ea typeface="Arial" charset="0"/>
                <a:cs typeface="Arial" charset="0"/>
              </a:rPr>
              <a:t>Technology Overview</a:t>
            </a:r>
            <a:endParaRPr lang="en-US" altLang="en-US" sz="2400" b="1" dirty="0">
              <a:solidFill>
                <a:srgbClr val="0899A3"/>
              </a:solidFill>
              <a:ea typeface="Arial" charset="0"/>
              <a:cs typeface="Arial"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a:xfrm>
            <a:off x="457200" y="285750"/>
            <a:ext cx="8229600" cy="857250"/>
          </a:xfrm>
          <a:prstGeom prst="rect">
            <a:avLst/>
          </a:prstGeom>
        </p:spPr>
        <p:txBody>
          <a:bodyPr/>
          <a:lstStyle/>
          <a:p>
            <a:pPr algn="l" eaLnBrk="1" hangingPunct="1"/>
            <a:r>
              <a:rPr lang="en-US" altLang="en-US" sz="2400" b="1" dirty="0" err="1" smtClean="0">
                <a:solidFill>
                  <a:srgbClr val="0899A3"/>
                </a:solidFill>
                <a:latin typeface="Arial" charset="0"/>
                <a:ea typeface="Arial" charset="0"/>
                <a:cs typeface="Arial" charset="0"/>
              </a:rPr>
              <a:t>IQmanager</a:t>
            </a:r>
            <a:endParaRPr lang="en-US" altLang="en-US" sz="2400" b="1" dirty="0" smtClean="0">
              <a:solidFill>
                <a:srgbClr val="0899A3"/>
              </a:solidFill>
              <a:latin typeface="Arial" charset="0"/>
              <a:ea typeface="Arial" charset="0"/>
              <a:cs typeface="Arial" charset="0"/>
            </a:endParaRPr>
          </a:p>
        </p:txBody>
      </p:sp>
      <p:sp>
        <p:nvSpPr>
          <p:cNvPr id="24579" name="Rectangle 3"/>
          <p:cNvSpPr>
            <a:spLocks noGrp="1" noChangeArrowheads="1"/>
          </p:cNvSpPr>
          <p:nvPr>
            <p:ph type="body" idx="4294967295"/>
          </p:nvPr>
        </p:nvSpPr>
        <p:spPr>
          <a:xfrm>
            <a:off x="457200" y="850392"/>
            <a:ext cx="4476750" cy="5562600"/>
          </a:xfrm>
          <a:prstGeom prst="rect">
            <a:avLst/>
          </a:prstGeom>
        </p:spPr>
        <p:txBody>
          <a:bodyPr/>
          <a:lstStyle/>
          <a:p>
            <a:pPr marL="342900" lvl="1" indent="-34290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Windows utility for discovering and managing IQeye cameras on the network</a:t>
            </a:r>
          </a:p>
          <a:p>
            <a:pPr marL="342900" lvl="1" indent="-342900">
              <a:spcBef>
                <a:spcPts val="600"/>
              </a:spcBef>
              <a:buClr>
                <a:srgbClr val="0798A3"/>
              </a:buClr>
              <a:buFont typeface="Arial" pitchFamily="34" charset="0"/>
              <a:buChar char="˃"/>
              <a:defRPr/>
            </a:pPr>
            <a:r>
              <a:rPr lang="en-US" altLang="en-US" sz="1600" dirty="0" err="1" smtClean="0">
                <a:solidFill>
                  <a:schemeClr val="bg1">
                    <a:lumMod val="50000"/>
                  </a:schemeClr>
                </a:solidFill>
                <a:latin typeface="Arial"/>
                <a:cs typeface="Arial"/>
              </a:rPr>
              <a:t>Configure network settings manually or automatically</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Batch firmware upgrades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Group cameras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Cut/paste camera   configurations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Drop down camera diagnostics and logging</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Automated telnet commands</a:t>
            </a:r>
          </a:p>
          <a:p>
            <a:pPr marL="342900" lvl="1" indent="-342900">
              <a:spcBef>
                <a:spcPts val="6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Thumbnail images</a:t>
            </a:r>
          </a:p>
          <a:p>
            <a:pPr eaLnBrk="1" hangingPunct="1">
              <a:lnSpc>
                <a:spcPct val="80000"/>
              </a:lnSpc>
              <a:buFontTx/>
              <a:buNone/>
              <a:defRPr/>
            </a:pPr>
            <a:endParaRPr lang="en-US" sz="2000" dirty="0" smtClean="0"/>
          </a:p>
        </p:txBody>
      </p:sp>
      <p:pic>
        <p:nvPicPr>
          <p:cNvPr id="64515" name="Picture 6" descr="IQmanager screen capture.jpg"/>
          <p:cNvPicPr>
            <a:picLocks noChangeAspect="1"/>
          </p:cNvPicPr>
          <p:nvPr/>
        </p:nvPicPr>
        <p:blipFill>
          <a:blip r:embed="rId3" cstate="print"/>
          <a:srcRect/>
          <a:stretch>
            <a:fillRect/>
          </a:stretch>
        </p:blipFill>
        <p:spPr bwMode="auto">
          <a:xfrm>
            <a:off x="5145087" y="850392"/>
            <a:ext cx="3541713" cy="2668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a:xfrm>
            <a:off x="457200" y="274320"/>
            <a:ext cx="8229600" cy="1009650"/>
          </a:xfrm>
          <a:prstGeom prst="rect">
            <a:avLst/>
          </a:prstGeom>
        </p:spPr>
        <p:txBody>
          <a:bodyPr/>
          <a:lstStyle/>
          <a:p>
            <a:pPr algn="l" eaLnBrk="1" hangingPunct="1"/>
            <a:r>
              <a:rPr lang="en-US" altLang="en-US" sz="2400" b="1" dirty="0" err="1" smtClean="0">
                <a:solidFill>
                  <a:srgbClr val="0899A3"/>
                </a:solidFill>
                <a:latin typeface="Arial" charset="0"/>
                <a:ea typeface="Arial" charset="0"/>
                <a:cs typeface="Arial" charset="0"/>
              </a:rPr>
              <a:t>IQaccess</a:t>
            </a:r>
            <a:endParaRPr lang="en-US" altLang="en-US" sz="2400" b="1" dirty="0" smtClean="0">
              <a:solidFill>
                <a:srgbClr val="0899A3"/>
              </a:solidFill>
              <a:latin typeface="Arial" charset="0"/>
              <a:ea typeface="Arial" charset="0"/>
              <a:cs typeface="Arial" charset="0"/>
            </a:endParaRPr>
          </a:p>
        </p:txBody>
      </p:sp>
      <p:sp>
        <p:nvSpPr>
          <p:cNvPr id="66562" name="Rectangle 3"/>
          <p:cNvSpPr>
            <a:spLocks noGrp="1" noChangeArrowheads="1"/>
          </p:cNvSpPr>
          <p:nvPr>
            <p:ph type="body" idx="4294967295"/>
          </p:nvPr>
        </p:nvSpPr>
        <p:spPr>
          <a:xfrm>
            <a:off x="457199" y="850392"/>
            <a:ext cx="4514101" cy="5486400"/>
          </a:xfrm>
          <a:prstGeom prst="rect">
            <a:avLst/>
          </a:prstGeom>
        </p:spPr>
        <p:txBody>
          <a:bodyPr/>
          <a:lstStyle/>
          <a:p>
            <a:pPr>
              <a:buClr>
                <a:srgbClr val="0798A3"/>
              </a:buClr>
              <a:buFont typeface="Arial" pitchFamily="34" charset="0"/>
              <a:buChar char="˃"/>
              <a:defRPr/>
            </a:pPr>
            <a:r>
              <a:rPr lang="en-US" altLang="en-US" sz="1600" dirty="0" smtClean="0">
                <a:solidFill>
                  <a:schemeClr val="bg1">
                    <a:lumMod val="50000"/>
                  </a:schemeClr>
                </a:solidFill>
                <a:latin typeface="Arial"/>
                <a:cs typeface="Arial"/>
              </a:rPr>
              <a:t>Simple access control and remote monitoring solution</a:t>
            </a:r>
          </a:p>
          <a:p>
            <a:pPr lvl="1" indent="-342900">
              <a:lnSpc>
                <a:spcPct val="150000"/>
              </a:lnSpc>
              <a:buClr>
                <a:srgbClr val="0798A3"/>
              </a:buClr>
              <a:buNone/>
              <a:defRPr/>
            </a:pPr>
            <a:r>
              <a:rPr lang="en-US" altLang="en-US" sz="1200" dirty="0" smtClean="0">
                <a:solidFill>
                  <a:schemeClr val="bg1">
                    <a:lumMod val="50000"/>
                  </a:schemeClr>
                </a:solidFill>
                <a:latin typeface="Arial"/>
                <a:cs typeface="Arial"/>
              </a:rPr>
              <a:t>—   1 camera license required </a:t>
            </a:r>
          </a:p>
          <a:p>
            <a:pPr lvl="1" indent="-342900">
              <a:lnSpc>
                <a:spcPct val="150000"/>
              </a:lnSpc>
              <a:buClr>
                <a:srgbClr val="0798A3"/>
              </a:buClr>
              <a:buNone/>
              <a:defRPr/>
            </a:pPr>
            <a:r>
              <a:rPr lang="en-US" altLang="en-US" sz="1200" dirty="0" smtClean="0">
                <a:solidFill>
                  <a:schemeClr val="bg1">
                    <a:lumMod val="50000"/>
                  </a:schemeClr>
                </a:solidFill>
                <a:latin typeface="Arial"/>
                <a:cs typeface="Arial"/>
              </a:rPr>
              <a:t>—   Free Windows applet (8 users per camera)</a:t>
            </a:r>
          </a:p>
          <a:p>
            <a:pPr lvl="1" indent="-342900">
              <a:lnSpc>
                <a:spcPct val="150000"/>
              </a:lnSpc>
              <a:buClr>
                <a:srgbClr val="0798A3"/>
              </a:buClr>
              <a:buNone/>
              <a:defRPr/>
            </a:pPr>
            <a:r>
              <a:rPr lang="en-US" altLang="en-US" sz="1200" dirty="0" smtClean="0">
                <a:solidFill>
                  <a:schemeClr val="bg1">
                    <a:lumMod val="50000"/>
                  </a:schemeClr>
                </a:solidFill>
                <a:latin typeface="Arial"/>
                <a:cs typeface="Arial"/>
              </a:rPr>
              <a:t>—   Easy set up and use</a:t>
            </a:r>
            <a:endParaRPr lang="en-US" altLang="en-US" sz="1800" dirty="0" smtClean="0"/>
          </a:p>
          <a:p>
            <a:pPr>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Triggered by on-camera VMD and digital I/O</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On-Schedule or 24/7 hour</a:t>
            </a:r>
          </a:p>
          <a:p>
            <a:pPr marL="342900" lvl="1" indent="-342900">
              <a:lnSpc>
                <a:spcPct val="150000"/>
              </a:lnSpc>
              <a:buClr>
                <a:srgbClr val="0798A3"/>
              </a:buClr>
              <a:buFont typeface="Arial" pitchFamily="34" charset="0"/>
              <a:buChar char="˃"/>
              <a:defRPr/>
            </a:pPr>
            <a:r>
              <a:rPr lang="en-US" altLang="en-US" sz="1600" dirty="0" err="1" smtClean="0">
                <a:solidFill>
                  <a:schemeClr val="bg1">
                    <a:lumMod val="50000"/>
                  </a:schemeClr>
                </a:solidFill>
                <a:latin typeface="Arial"/>
                <a:cs typeface="Arial"/>
              </a:rPr>
              <a:t>Pop up video window - actionable alerts</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lock and unlock doors</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turn-on/off lights</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arm/disarm alarms</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intercom/paging systems</a:t>
            </a:r>
          </a:p>
          <a:p>
            <a:pPr eaLnBrk="1" hangingPunct="1">
              <a:lnSpc>
                <a:spcPct val="80000"/>
              </a:lnSpc>
              <a:buFontTx/>
              <a:buNone/>
            </a:pPr>
            <a:endParaRPr lang="en-US" sz="2000" dirty="0" smtClean="0"/>
          </a:p>
        </p:txBody>
      </p:sp>
      <p:pic>
        <p:nvPicPr>
          <p:cNvPr id="66563" name="Picture 9"/>
          <p:cNvPicPr>
            <a:picLocks noChangeAspect="1" noChangeArrowheads="1"/>
          </p:cNvPicPr>
          <p:nvPr/>
        </p:nvPicPr>
        <p:blipFill>
          <a:blip r:embed="rId3" cstate="print"/>
          <a:srcRect/>
          <a:stretch>
            <a:fillRect/>
          </a:stretch>
        </p:blipFill>
        <p:spPr bwMode="auto">
          <a:xfrm>
            <a:off x="4953000" y="3810000"/>
            <a:ext cx="3019425" cy="1619250"/>
          </a:xfrm>
          <a:prstGeom prst="rect">
            <a:avLst/>
          </a:prstGeom>
          <a:noFill/>
          <a:ln w="9525">
            <a:noFill/>
            <a:miter lim="800000"/>
            <a:headEnd/>
            <a:tailEnd/>
          </a:ln>
        </p:spPr>
      </p:pic>
      <p:pic>
        <p:nvPicPr>
          <p:cNvPr id="66564" name="Picture 11"/>
          <p:cNvPicPr>
            <a:picLocks noChangeAspect="1" noChangeArrowheads="1"/>
          </p:cNvPicPr>
          <p:nvPr/>
        </p:nvPicPr>
        <p:blipFill>
          <a:blip r:embed="rId4" cstate="print"/>
          <a:srcRect/>
          <a:stretch>
            <a:fillRect/>
          </a:stretch>
        </p:blipFill>
        <p:spPr bwMode="auto">
          <a:xfrm>
            <a:off x="4971301" y="1257300"/>
            <a:ext cx="3867899" cy="2386013"/>
          </a:xfrm>
          <a:prstGeom prst="rect">
            <a:avLst/>
          </a:prstGeom>
          <a:noFill/>
          <a:ln w="9525">
            <a:noFill/>
            <a:miter lim="800000"/>
            <a:headEnd/>
            <a:tailEnd/>
          </a:ln>
        </p:spPr>
      </p:pic>
      <p:pic>
        <p:nvPicPr>
          <p:cNvPr id="66565" name="Picture 13"/>
          <p:cNvPicPr>
            <a:picLocks noChangeAspect="1" noChangeArrowheads="1"/>
          </p:cNvPicPr>
          <p:nvPr/>
        </p:nvPicPr>
        <p:blipFill>
          <a:blip r:embed="rId5" cstate="print"/>
          <a:srcRect/>
          <a:stretch>
            <a:fillRect/>
          </a:stretch>
        </p:blipFill>
        <p:spPr bwMode="auto">
          <a:xfrm>
            <a:off x="6858000" y="4343400"/>
            <a:ext cx="1981200" cy="1695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ctrTitle" idx="4294967295"/>
          </p:nvPr>
        </p:nvSpPr>
        <p:spPr>
          <a:xfrm>
            <a:off x="457200" y="283464"/>
            <a:ext cx="7772400" cy="514350"/>
          </a:xfrm>
          <a:prstGeom prst="rect">
            <a:avLst/>
          </a:prstGeom>
        </p:spPr>
        <p:txBody>
          <a:bodyPr/>
          <a:lstStyle/>
          <a:p>
            <a:pPr algn="l" eaLnBrk="1" hangingPunct="1"/>
            <a:r>
              <a:rPr lang="en-US" altLang="en-US" sz="2400" b="1" dirty="0" err="1" smtClean="0">
                <a:solidFill>
                  <a:srgbClr val="0899A3"/>
                </a:solidFill>
                <a:latin typeface="Arial" charset="0"/>
                <a:ea typeface="Arial" charset="0"/>
                <a:cs typeface="Arial" charset="0"/>
              </a:rPr>
              <a:t>IQsentry</a:t>
            </a:r>
            <a:r>
              <a:rPr lang="en-US" altLang="en-US" sz="2400" b="1" dirty="0" smtClean="0">
                <a:solidFill>
                  <a:srgbClr val="0899A3"/>
                </a:solidFill>
                <a:latin typeface="Arial" charset="0"/>
                <a:ea typeface="Arial" charset="0"/>
                <a:cs typeface="Arial" charset="0"/>
              </a:rPr>
              <a:t/>
            </a:r>
            <a:br>
              <a:rPr lang="en-US" altLang="en-US" sz="2400" b="1" dirty="0" smtClean="0">
                <a:solidFill>
                  <a:srgbClr val="0899A3"/>
                </a:solidFill>
                <a:latin typeface="Arial" charset="0"/>
                <a:ea typeface="Arial" charset="0"/>
                <a:cs typeface="Arial" charset="0"/>
              </a:rPr>
            </a:br>
            <a:endParaRPr lang="en-US" sz="2400" u="sng" dirty="0" smtClean="0"/>
          </a:p>
        </p:txBody>
      </p:sp>
      <p:sp>
        <p:nvSpPr>
          <p:cNvPr id="68610" name="Rectangle 3"/>
          <p:cNvSpPr>
            <a:spLocks noGrp="1" noChangeArrowheads="1"/>
          </p:cNvSpPr>
          <p:nvPr>
            <p:ph type="subTitle" idx="4294967295"/>
          </p:nvPr>
        </p:nvSpPr>
        <p:spPr>
          <a:xfrm>
            <a:off x="457200" y="1206500"/>
            <a:ext cx="8839200" cy="4800600"/>
          </a:xfrm>
          <a:prstGeom prst="rect">
            <a:avLst/>
          </a:prstGeom>
        </p:spPr>
        <p:txBody>
          <a:bodyPr/>
          <a:lstStyle/>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Full-featured NVR that is easy to install and operate</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Supports Entire IQeye Product Line (H.264 and MJPEG)</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Digital PTZ control (Live and Recorded Video)</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Pre/Post alarm recording</a:t>
            </a:r>
          </a:p>
          <a:p>
            <a:pPr marL="342900" lvl="1" indent="-342900">
              <a:lnSpc>
                <a:spcPct val="150000"/>
              </a:lnSpc>
              <a:buClr>
                <a:srgbClr val="0798A3"/>
              </a:buClr>
              <a:buFont typeface="Arial" pitchFamily="34" charset="0"/>
              <a:buChar char="˃"/>
              <a:defRPr/>
            </a:pPr>
            <a:r>
              <a:rPr lang="en-US" altLang="en-US" sz="1600" dirty="0" err="1" smtClean="0">
                <a:solidFill>
                  <a:schemeClr val="bg1">
                    <a:lumMod val="50000"/>
                  </a:schemeClr>
                </a:solidFill>
                <a:latin typeface="Arial"/>
                <a:cs typeface="Arial"/>
              </a:rPr>
              <a:t>IQreplay</a:t>
            </a:r>
            <a:r>
              <a:rPr lang="en-US" altLang="en-US" sz="1600" dirty="0" smtClean="0">
                <a:solidFill>
                  <a:schemeClr val="bg1">
                    <a:lumMod val="50000"/>
                  </a:schemeClr>
                </a:solidFill>
                <a:latin typeface="Arial"/>
                <a:cs typeface="Arial"/>
              </a:rPr>
              <a:t> (Quick and Convenient Playback)</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Single button export of video clips &amp; snapshots</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Smart Search </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Burn video to CD/DVD</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Privacy masking</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Multiple language support</a:t>
            </a:r>
          </a:p>
          <a:p>
            <a:pPr marL="457200" lvl="1" indent="0" eaLnBrk="1" hangingPunct="1">
              <a:buFontTx/>
              <a:buNone/>
            </a:pPr>
            <a:endParaRPr lang="en-US" sz="2000" dirty="0" smtClean="0">
              <a:cs typeface="Tahoma" pitchFamily="34" charset="0"/>
            </a:endParaRPr>
          </a:p>
        </p:txBody>
      </p:sp>
      <p:pic>
        <p:nvPicPr>
          <p:cNvPr id="68611" name="Picture 4" descr="MAIN VIEW 1.JPG"/>
          <p:cNvPicPr>
            <a:picLocks noChangeAspect="1"/>
          </p:cNvPicPr>
          <p:nvPr/>
        </p:nvPicPr>
        <p:blipFill>
          <a:blip r:embed="rId2" cstate="print"/>
          <a:srcRect/>
          <a:stretch>
            <a:fillRect/>
          </a:stretch>
        </p:blipFill>
        <p:spPr bwMode="auto">
          <a:xfrm>
            <a:off x="5486400" y="2509061"/>
            <a:ext cx="3468688" cy="2278839"/>
          </a:xfrm>
          <a:prstGeom prst="rect">
            <a:avLst/>
          </a:prstGeom>
          <a:noFill/>
          <a:ln w="9525">
            <a:noFill/>
            <a:miter lim="800000"/>
            <a:headEnd/>
            <a:tailEnd/>
          </a:ln>
        </p:spPr>
      </p:pic>
      <p:sp>
        <p:nvSpPr>
          <p:cNvPr id="111621" name="Text Box 5"/>
          <p:cNvSpPr txBox="1">
            <a:spLocks noChangeArrowheads="1"/>
          </p:cNvSpPr>
          <p:nvPr/>
        </p:nvSpPr>
        <p:spPr bwMode="auto">
          <a:xfrm>
            <a:off x="5486400" y="4895850"/>
            <a:ext cx="2343150"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t">
            <a:spAutoFit/>
          </a:bodyPr>
          <a:lstStyle/>
          <a:p>
            <a:pPr marL="0" lvl="1">
              <a:spcBef>
                <a:spcPts val="0"/>
              </a:spcBef>
              <a:defRPr/>
            </a:pPr>
            <a:r>
              <a:rPr lang="en-US" sz="1200" b="1" i="1" u="sng" dirty="0">
                <a:solidFill>
                  <a:srgbClr val="0798A3"/>
                </a:solidFill>
                <a:hlinkClick r:id="rId3"/>
              </a:rPr>
              <a:t>FREE </a:t>
            </a:r>
            <a:r>
              <a:rPr lang="en-US" sz="1200" dirty="0">
                <a:solidFill>
                  <a:srgbClr val="0798A3"/>
                </a:solidFill>
              </a:rPr>
              <a:t> Single Camera Management Software</a:t>
            </a:r>
          </a:p>
          <a:p>
            <a:pPr>
              <a:spcBef>
                <a:spcPts val="0"/>
              </a:spcBef>
              <a:defRPr/>
            </a:pPr>
            <a:endParaRPr lang="en-US" sz="1200" dirty="0"/>
          </a:p>
        </p:txBody>
      </p:sp>
      <p:sp>
        <p:nvSpPr>
          <p:cNvPr id="6" name="TextBox 5"/>
          <p:cNvSpPr txBox="1"/>
          <p:nvPr/>
        </p:nvSpPr>
        <p:spPr>
          <a:xfrm>
            <a:off x="457200" y="786884"/>
            <a:ext cx="8186738" cy="369332"/>
          </a:xfrm>
          <a:prstGeom prst="rect">
            <a:avLst/>
          </a:prstGeom>
          <a:noFill/>
        </p:spPr>
        <p:txBody>
          <a:bodyPr wrap="square" rtlCol="0">
            <a:spAutoFit/>
          </a:bodyPr>
          <a:lstStyle/>
          <a:p>
            <a:r>
              <a:rPr lang="en-US" dirty="0" smtClean="0">
                <a:solidFill>
                  <a:schemeClr val="tx1">
                    <a:lumMod val="65000"/>
                    <a:lumOff val="35000"/>
                  </a:schemeClr>
                </a:solidFill>
                <a:ea typeface="Arial" charset="0"/>
                <a:cs typeface="Arial" charset="0"/>
              </a:rPr>
              <a:t>4 channel NVR:  IQNVR4</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idx="4294967295"/>
          </p:nvPr>
        </p:nvSpPr>
        <p:spPr>
          <a:xfrm>
            <a:off x="457200" y="283464"/>
            <a:ext cx="5359400" cy="711200"/>
          </a:xfrm>
          <a:prstGeom prst="rect">
            <a:avLst/>
          </a:prstGeom>
        </p:spPr>
        <p:txBody>
          <a:bodyPr/>
          <a:lstStyle/>
          <a:p>
            <a:pPr algn="l" eaLnBrk="1" hangingPunct="1"/>
            <a:r>
              <a:rPr lang="en-US" altLang="en-US" sz="2400" b="1" dirty="0" err="1" smtClean="0">
                <a:solidFill>
                  <a:srgbClr val="0899A3"/>
                </a:solidFill>
                <a:latin typeface="Arial" charset="0"/>
                <a:ea typeface="Arial" charset="0"/>
                <a:cs typeface="Arial" charset="0"/>
              </a:rPr>
              <a:t>IQcameo</a:t>
            </a:r>
            <a:endParaRPr lang="en-US" altLang="en-US" sz="2400" b="1" dirty="0" smtClean="0">
              <a:solidFill>
                <a:srgbClr val="0899A3"/>
              </a:solidFill>
              <a:latin typeface="Arial" charset="0"/>
              <a:ea typeface="Arial" charset="0"/>
              <a:cs typeface="Arial" charset="0"/>
            </a:endParaRPr>
          </a:p>
        </p:txBody>
      </p:sp>
      <p:sp>
        <p:nvSpPr>
          <p:cNvPr id="69634" name="Rectangle 3"/>
          <p:cNvSpPr>
            <a:spLocks noGrp="1" noChangeArrowheads="1"/>
          </p:cNvSpPr>
          <p:nvPr>
            <p:ph type="body" idx="4294967295"/>
          </p:nvPr>
        </p:nvSpPr>
        <p:spPr>
          <a:xfrm>
            <a:off x="457200" y="850392"/>
            <a:ext cx="3429000" cy="4876800"/>
          </a:xfrm>
          <a:prstGeom prst="rect">
            <a:avLst/>
          </a:prstGeom>
        </p:spPr>
        <p:txBody>
          <a:bodyPr/>
          <a:lstStyle/>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Multi-stream technology</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Each stream configurable</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Independent frame rate</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Independent resolution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Independent area of interest</a:t>
            </a: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One IP address </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Auto port number </a:t>
            </a:r>
            <a:endParaRPr lang="en-US" altLang="en-US" sz="1600" dirty="0" smtClean="0">
              <a:solidFill>
                <a:schemeClr val="bg1">
                  <a:lumMod val="50000"/>
                </a:schemeClr>
              </a:solidFill>
              <a:latin typeface="Arial"/>
              <a:cs typeface="Arial"/>
            </a:endParaRPr>
          </a:p>
          <a:p>
            <a:pPr marL="347472" lvl="1" indent="-342900">
              <a:spcBef>
                <a:spcPts val="12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Auto letter box for destination resolution</a:t>
            </a:r>
          </a:p>
          <a:p>
            <a:pPr marL="742950" lvl="2" indent="-342900">
              <a:lnSpc>
                <a:spcPct val="150000"/>
              </a:lnSpc>
              <a:buClr>
                <a:srgbClr val="0798A3"/>
              </a:buClr>
              <a:buNone/>
              <a:defRPr/>
            </a:pPr>
            <a:r>
              <a:rPr lang="en-US" altLang="en-US" sz="1200" dirty="0" smtClean="0">
                <a:solidFill>
                  <a:schemeClr val="bg1">
                    <a:lumMod val="50000"/>
                  </a:schemeClr>
                </a:solidFill>
                <a:latin typeface="Arial"/>
                <a:cs typeface="Arial"/>
              </a:rPr>
              <a:t>—   No stretching/distortion</a:t>
            </a:r>
            <a:endParaRPr lang="en-US" altLang="en-US" sz="1600" dirty="0" smtClean="0">
              <a:solidFill>
                <a:schemeClr val="bg1">
                  <a:lumMod val="50000"/>
                </a:schemeClr>
              </a:solidFill>
              <a:latin typeface="Arial"/>
              <a:cs typeface="Arial"/>
            </a:endParaRPr>
          </a:p>
          <a:p>
            <a:pPr marL="342900" lvl="1" indent="-342900">
              <a:lnSpc>
                <a:spcPct val="150000"/>
              </a:lnSpc>
              <a:buClr>
                <a:srgbClr val="0798A3"/>
              </a:buClr>
              <a:buFont typeface="Arial" pitchFamily="34" charset="0"/>
              <a:buChar char="˃"/>
              <a:defRPr/>
            </a:pPr>
            <a:r>
              <a:rPr lang="en-US" altLang="en-US" sz="1600" dirty="0" smtClean="0">
                <a:solidFill>
                  <a:schemeClr val="bg1">
                    <a:lumMod val="50000"/>
                  </a:schemeClr>
                </a:solidFill>
                <a:latin typeface="Arial"/>
                <a:cs typeface="Arial"/>
              </a:rPr>
              <a:t>Up to 64 VCAMS via a  NVR</a:t>
            </a:r>
          </a:p>
        </p:txBody>
      </p:sp>
      <p:pic>
        <p:nvPicPr>
          <p:cNvPr id="69635" name="Picture 4" descr="CameoShot_LancOrthopedic.jpg"/>
          <p:cNvPicPr>
            <a:picLocks noChangeAspect="1"/>
          </p:cNvPicPr>
          <p:nvPr/>
        </p:nvPicPr>
        <p:blipFill>
          <a:blip r:embed="rId3" cstate="print"/>
          <a:srcRect/>
          <a:stretch>
            <a:fillRect/>
          </a:stretch>
        </p:blipFill>
        <p:spPr bwMode="auto">
          <a:xfrm>
            <a:off x="3962400" y="1219200"/>
            <a:ext cx="4932363" cy="404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438150"/>
            <a:ext cx="7772400" cy="838200"/>
          </a:xfrm>
          <a:prstGeom prst="rect">
            <a:avLst/>
          </a:prstGeo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899A3"/>
                </a:solidFill>
                <a:effectLst/>
                <a:uLnTx/>
                <a:uFillTx/>
                <a:latin typeface="Arial" charset="0"/>
                <a:ea typeface="Arial" charset="0"/>
                <a:cs typeface="Arial" charset="0"/>
              </a:rPr>
              <a:t>Direct-to-Storage (DTS)</a:t>
            </a:r>
          </a:p>
        </p:txBody>
      </p:sp>
      <p:grpSp>
        <p:nvGrpSpPr>
          <p:cNvPr id="9" name="Group 8"/>
          <p:cNvGrpSpPr/>
          <p:nvPr/>
        </p:nvGrpSpPr>
        <p:grpSpPr>
          <a:xfrm>
            <a:off x="1009650" y="1819274"/>
            <a:ext cx="6705600" cy="2447925"/>
            <a:chOff x="1009650" y="1819274"/>
            <a:chExt cx="6705600" cy="2447925"/>
          </a:xfrm>
        </p:grpSpPr>
        <p:grpSp>
          <p:nvGrpSpPr>
            <p:cNvPr id="3" name="Group 7"/>
            <p:cNvGrpSpPr/>
            <p:nvPr/>
          </p:nvGrpSpPr>
          <p:grpSpPr>
            <a:xfrm>
              <a:off x="1009650" y="2228850"/>
              <a:ext cx="6705600" cy="1905001"/>
              <a:chOff x="1066800" y="2590800"/>
              <a:chExt cx="6705600" cy="1905001"/>
            </a:xfrm>
          </p:grpSpPr>
          <p:pic>
            <p:nvPicPr>
              <p:cNvPr id="4" name="Picture 2" descr="C:\Users\dashley\Desktop\DESKTOP FEBRUARY 2012\POLARIS QUICK INSTALL GUIDE\IQeye 7 Series.jpg"/>
              <p:cNvPicPr>
                <a:picLocks noChangeAspect="1" noChangeArrowheads="1"/>
              </p:cNvPicPr>
              <p:nvPr/>
            </p:nvPicPr>
            <p:blipFill>
              <a:blip r:embed="rId2" cstate="print"/>
              <a:srcRect/>
              <a:stretch>
                <a:fillRect/>
              </a:stretch>
            </p:blipFill>
            <p:spPr bwMode="auto">
              <a:xfrm>
                <a:off x="1066800" y="2590800"/>
                <a:ext cx="2825616" cy="1905001"/>
              </a:xfrm>
              <a:prstGeom prst="rect">
                <a:avLst/>
              </a:prstGeom>
              <a:noFill/>
            </p:spPr>
          </p:pic>
          <p:pic>
            <p:nvPicPr>
              <p:cNvPr id="5" name="Picture 4" descr="NAS.jpg"/>
              <p:cNvPicPr>
                <a:picLocks noChangeAspect="1"/>
              </p:cNvPicPr>
              <p:nvPr/>
            </p:nvPicPr>
            <p:blipFill>
              <a:blip r:embed="rId3" cstate="print"/>
              <a:stretch>
                <a:fillRect/>
              </a:stretch>
            </p:blipFill>
            <p:spPr>
              <a:xfrm>
                <a:off x="5943600" y="2590800"/>
                <a:ext cx="1828800" cy="1661070"/>
              </a:xfrm>
              <a:prstGeom prst="rect">
                <a:avLst/>
              </a:prstGeom>
            </p:spPr>
          </p:pic>
          <p:cxnSp>
            <p:nvCxnSpPr>
              <p:cNvPr id="6" name="Straight Connector 5"/>
              <p:cNvCxnSpPr/>
              <p:nvPr/>
            </p:nvCxnSpPr>
            <p:spPr>
              <a:xfrm>
                <a:off x="3810000" y="3352800"/>
                <a:ext cx="2057400" cy="0"/>
              </a:xfrm>
              <a:prstGeom prst="line">
                <a:avLst/>
              </a:prstGeom>
              <a:ln w="7620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pic>
          <p:nvPicPr>
            <p:cNvPr id="7" name="Picture 6" descr="7series.png"/>
            <p:cNvPicPr>
              <a:picLocks noChangeAspect="1"/>
            </p:cNvPicPr>
            <p:nvPr/>
          </p:nvPicPr>
          <p:blipFill>
            <a:blip r:embed="rId4"/>
            <a:stretch>
              <a:fillRect/>
            </a:stretch>
          </p:blipFill>
          <p:spPr>
            <a:xfrm>
              <a:off x="1171575" y="1819274"/>
              <a:ext cx="2447925" cy="2447925"/>
            </a:xfrm>
            <a:prstGeom prst="rect">
              <a:avLst/>
            </a:prstGeom>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457199" y="457200"/>
            <a:ext cx="8001001" cy="838200"/>
          </a:xfrm>
        </p:spPr>
        <p:txBody>
          <a:bodyPr/>
          <a:lstStyle/>
          <a:p>
            <a:pPr algn="l"/>
            <a:r>
              <a:rPr lang="en-US" altLang="en-US" sz="2400" b="1" dirty="0" smtClean="0">
                <a:solidFill>
                  <a:srgbClr val="0899A3"/>
                </a:solidFill>
                <a:latin typeface="Arial" charset="0"/>
                <a:ea typeface="Arial" charset="0"/>
                <a:cs typeface="Arial" charset="0"/>
              </a:rPr>
              <a:t>Traditional NVR/VMS Solution</a:t>
            </a:r>
          </a:p>
        </p:txBody>
      </p:sp>
      <p:grpSp>
        <p:nvGrpSpPr>
          <p:cNvPr id="2" name="Group 77"/>
          <p:cNvGrpSpPr/>
          <p:nvPr/>
        </p:nvGrpSpPr>
        <p:grpSpPr>
          <a:xfrm>
            <a:off x="914401" y="2370429"/>
            <a:ext cx="7238999" cy="4258971"/>
            <a:chOff x="914401" y="1977761"/>
            <a:chExt cx="7238999" cy="4258971"/>
          </a:xfrm>
        </p:grpSpPr>
        <p:pic>
          <p:nvPicPr>
            <p:cNvPr id="22530" name="Picture 2" descr="http://www.productwiki.com/upload/images/dell_poweredge_2970.jpg"/>
            <p:cNvPicPr>
              <a:picLocks noChangeAspect="1" noChangeArrowheads="1"/>
            </p:cNvPicPr>
            <p:nvPr/>
          </p:nvPicPr>
          <p:blipFill>
            <a:blip r:embed="rId2" cstate="print"/>
            <a:srcRect/>
            <a:stretch>
              <a:fillRect/>
            </a:stretch>
          </p:blipFill>
          <p:spPr bwMode="auto">
            <a:xfrm>
              <a:off x="990600" y="2667000"/>
              <a:ext cx="1447800" cy="637032"/>
            </a:xfrm>
            <a:prstGeom prst="rect">
              <a:avLst/>
            </a:prstGeom>
            <a:noFill/>
          </p:spPr>
        </p:pic>
        <p:pic>
          <p:nvPicPr>
            <p:cNvPr id="5"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914401" y="1981200"/>
              <a:ext cx="457200" cy="308239"/>
            </a:xfrm>
            <a:prstGeom prst="rect">
              <a:avLst/>
            </a:prstGeom>
            <a:noFill/>
          </p:spPr>
        </p:pic>
        <p:pic>
          <p:nvPicPr>
            <p:cNvPr id="20"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1371600" y="1981200"/>
              <a:ext cx="457200" cy="308239"/>
            </a:xfrm>
            <a:prstGeom prst="rect">
              <a:avLst/>
            </a:prstGeom>
            <a:noFill/>
          </p:spPr>
        </p:pic>
        <p:pic>
          <p:nvPicPr>
            <p:cNvPr id="21"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1828800" y="1977761"/>
              <a:ext cx="457200" cy="308239"/>
            </a:xfrm>
            <a:prstGeom prst="rect">
              <a:avLst/>
            </a:prstGeom>
            <a:noFill/>
          </p:spPr>
        </p:pic>
        <p:pic>
          <p:nvPicPr>
            <p:cNvPr id="22"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2286000" y="1981200"/>
              <a:ext cx="457200" cy="308239"/>
            </a:xfrm>
            <a:prstGeom prst="rect">
              <a:avLst/>
            </a:prstGeom>
            <a:noFill/>
          </p:spPr>
        </p:pic>
        <p:cxnSp>
          <p:nvCxnSpPr>
            <p:cNvPr id="24" name="Straight Connector 23"/>
            <p:cNvCxnSpPr/>
            <p:nvPr/>
          </p:nvCxnSpPr>
          <p:spPr>
            <a:xfrm flipH="1">
              <a:off x="1143000"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600200"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057400"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514600"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143000" y="2514600"/>
              <a:ext cx="1371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828800" y="2514600"/>
              <a:ext cx="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286000" y="3048000"/>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0" name="Picture 2" descr="http://www.productwiki.com/upload/images/dell_poweredge_2970.jpg"/>
            <p:cNvPicPr>
              <a:picLocks noChangeAspect="1" noChangeArrowheads="1"/>
            </p:cNvPicPr>
            <p:nvPr/>
          </p:nvPicPr>
          <p:blipFill>
            <a:blip r:embed="rId2" cstate="print"/>
            <a:srcRect/>
            <a:stretch>
              <a:fillRect/>
            </a:stretch>
          </p:blipFill>
          <p:spPr bwMode="auto">
            <a:xfrm>
              <a:off x="6553200" y="2667000"/>
              <a:ext cx="1447800" cy="637032"/>
            </a:xfrm>
            <a:prstGeom prst="rect">
              <a:avLst/>
            </a:prstGeom>
            <a:noFill/>
          </p:spPr>
        </p:pic>
        <p:pic>
          <p:nvPicPr>
            <p:cNvPr id="41"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7696200" y="1981200"/>
              <a:ext cx="457200" cy="308239"/>
            </a:xfrm>
            <a:prstGeom prst="rect">
              <a:avLst/>
            </a:prstGeom>
            <a:noFill/>
          </p:spPr>
        </p:pic>
        <p:pic>
          <p:nvPicPr>
            <p:cNvPr id="42"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7239000" y="1977761"/>
              <a:ext cx="457200" cy="308239"/>
            </a:xfrm>
            <a:prstGeom prst="rect">
              <a:avLst/>
            </a:prstGeom>
            <a:noFill/>
          </p:spPr>
        </p:pic>
        <p:pic>
          <p:nvPicPr>
            <p:cNvPr id="43"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6781800" y="1977761"/>
              <a:ext cx="457200" cy="308239"/>
            </a:xfrm>
            <a:prstGeom prst="rect">
              <a:avLst/>
            </a:prstGeom>
            <a:noFill/>
          </p:spPr>
        </p:pic>
        <p:pic>
          <p:nvPicPr>
            <p:cNvPr id="44"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6324600" y="1981200"/>
              <a:ext cx="457200" cy="308239"/>
            </a:xfrm>
            <a:prstGeom prst="rect">
              <a:avLst/>
            </a:prstGeom>
            <a:noFill/>
          </p:spPr>
        </p:pic>
        <p:cxnSp>
          <p:nvCxnSpPr>
            <p:cNvPr id="45" name="Straight Connector 44"/>
            <p:cNvCxnSpPr/>
            <p:nvPr/>
          </p:nvCxnSpPr>
          <p:spPr>
            <a:xfrm flipH="1">
              <a:off x="7467598"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010400"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6553198"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7924798" y="2209800"/>
              <a:ext cx="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53200" y="2514600"/>
              <a:ext cx="1371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315200" y="2514600"/>
              <a:ext cx="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105400" y="3048000"/>
              <a:ext cx="152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loud 3"/>
            <p:cNvSpPr/>
            <p:nvPr/>
          </p:nvSpPr>
          <p:spPr>
            <a:xfrm>
              <a:off x="3581400" y="2819400"/>
              <a:ext cx="1905000" cy="1524000"/>
            </a:xfrm>
            <a:prstGeom prst="cloud">
              <a:avLst/>
            </a:prstGeom>
            <a:solidFill>
              <a:schemeClr val="accent5">
                <a:lumMod val="20000"/>
                <a:lumOff val="8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LAN / WAN</a:t>
              </a:r>
              <a:endParaRPr lang="en-US" sz="1600" b="1" dirty="0">
                <a:solidFill>
                  <a:schemeClr val="tx1"/>
                </a:solidFill>
              </a:endParaRPr>
            </a:p>
          </p:txBody>
        </p:sp>
        <p:cxnSp>
          <p:nvCxnSpPr>
            <p:cNvPr id="59" name="Straight Connector 58"/>
            <p:cNvCxnSpPr/>
            <p:nvPr/>
          </p:nvCxnSpPr>
          <p:spPr>
            <a:xfrm flipV="1">
              <a:off x="4572000" y="4343400"/>
              <a:ext cx="0" cy="533400"/>
            </a:xfrm>
            <a:prstGeom prst="line">
              <a:avLst/>
            </a:prstGeom>
          </p:spPr>
          <p:style>
            <a:lnRef idx="2">
              <a:schemeClr val="accent1"/>
            </a:lnRef>
            <a:fillRef idx="0">
              <a:schemeClr val="accent1"/>
            </a:fillRef>
            <a:effectRef idx="1">
              <a:schemeClr val="accent1"/>
            </a:effectRef>
            <a:fontRef idx="minor">
              <a:schemeClr val="tx1"/>
            </a:fontRef>
          </p:style>
        </p:cxnSp>
        <p:pic>
          <p:nvPicPr>
            <p:cNvPr id="22532" name="Picture 4"/>
            <p:cNvPicPr>
              <a:picLocks noChangeAspect="1" noChangeArrowheads="1"/>
            </p:cNvPicPr>
            <p:nvPr/>
          </p:nvPicPr>
          <p:blipFill>
            <a:blip r:embed="rId4" cstate="print"/>
            <a:srcRect/>
            <a:stretch>
              <a:fillRect/>
            </a:stretch>
          </p:blipFill>
          <p:spPr bwMode="auto">
            <a:xfrm>
              <a:off x="3962400" y="4876800"/>
              <a:ext cx="1447800" cy="962025"/>
            </a:xfrm>
            <a:prstGeom prst="rect">
              <a:avLst/>
            </a:prstGeom>
            <a:noFill/>
            <a:ln w="9525">
              <a:noFill/>
              <a:miter lim="800000"/>
              <a:headEnd/>
              <a:tailEnd/>
            </a:ln>
          </p:spPr>
        </p:pic>
        <p:pic>
          <p:nvPicPr>
            <p:cNvPr id="64" name="Picture 4"/>
            <p:cNvPicPr>
              <a:picLocks noChangeAspect="1" noChangeArrowheads="1"/>
            </p:cNvPicPr>
            <p:nvPr/>
          </p:nvPicPr>
          <p:blipFill>
            <a:blip r:embed="rId4" cstate="print"/>
            <a:srcRect/>
            <a:stretch>
              <a:fillRect/>
            </a:stretch>
          </p:blipFill>
          <p:spPr bwMode="auto">
            <a:xfrm>
              <a:off x="5257800" y="4876800"/>
              <a:ext cx="1447800" cy="962025"/>
            </a:xfrm>
            <a:prstGeom prst="rect">
              <a:avLst/>
            </a:prstGeom>
            <a:noFill/>
            <a:ln w="9525">
              <a:noFill/>
              <a:miter lim="800000"/>
              <a:headEnd/>
              <a:tailEnd/>
            </a:ln>
          </p:spPr>
        </p:pic>
        <p:pic>
          <p:nvPicPr>
            <p:cNvPr id="65" name="Picture 4"/>
            <p:cNvPicPr>
              <a:picLocks noChangeAspect="1" noChangeArrowheads="1"/>
            </p:cNvPicPr>
            <p:nvPr/>
          </p:nvPicPr>
          <p:blipFill>
            <a:blip r:embed="rId4" cstate="print"/>
            <a:srcRect/>
            <a:stretch>
              <a:fillRect/>
            </a:stretch>
          </p:blipFill>
          <p:spPr bwMode="auto">
            <a:xfrm>
              <a:off x="2590800" y="4876800"/>
              <a:ext cx="1447800" cy="962025"/>
            </a:xfrm>
            <a:prstGeom prst="rect">
              <a:avLst/>
            </a:prstGeom>
            <a:noFill/>
            <a:ln w="9525">
              <a:noFill/>
              <a:miter lim="800000"/>
              <a:headEnd/>
              <a:tailEnd/>
            </a:ln>
          </p:spPr>
        </p:pic>
        <p:cxnSp>
          <p:nvCxnSpPr>
            <p:cNvPr id="66" name="Straight Connector 65"/>
            <p:cNvCxnSpPr/>
            <p:nvPr/>
          </p:nvCxnSpPr>
          <p:spPr>
            <a:xfrm>
              <a:off x="3200400" y="4648200"/>
              <a:ext cx="1371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572000" y="4648200"/>
              <a:ext cx="129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200400" y="4648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867400" y="4648200"/>
              <a:ext cx="0" cy="228600"/>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276600" y="5867400"/>
              <a:ext cx="2437527" cy="369332"/>
            </a:xfrm>
            <a:prstGeom prst="rect">
              <a:avLst/>
            </a:prstGeom>
            <a:noFill/>
          </p:spPr>
          <p:txBody>
            <a:bodyPr wrap="none" rtlCol="0">
              <a:spAutoFit/>
            </a:bodyPr>
            <a:lstStyle/>
            <a:p>
              <a:r>
                <a:rPr lang="en-US" b="1" dirty="0" smtClean="0"/>
                <a:t>Client Work Stations</a:t>
              </a:r>
              <a:endParaRPr lang="en-US" b="1" dirty="0"/>
            </a:p>
          </p:txBody>
        </p:sp>
        <p:sp>
          <p:nvSpPr>
            <p:cNvPr id="76" name="TextBox 75"/>
            <p:cNvSpPr txBox="1"/>
            <p:nvPr/>
          </p:nvSpPr>
          <p:spPr>
            <a:xfrm>
              <a:off x="914401" y="3352800"/>
              <a:ext cx="1447800" cy="923330"/>
            </a:xfrm>
            <a:prstGeom prst="rect">
              <a:avLst/>
            </a:prstGeom>
            <a:noFill/>
          </p:spPr>
          <p:txBody>
            <a:bodyPr wrap="square" rtlCol="0">
              <a:spAutoFit/>
            </a:bodyPr>
            <a:lstStyle/>
            <a:p>
              <a:pPr algn="ctr"/>
              <a:r>
                <a:rPr lang="en-US" b="1" dirty="0" smtClean="0"/>
                <a:t>NVR Server with Storage</a:t>
              </a:r>
              <a:endParaRPr lang="en-US" b="1" dirty="0"/>
            </a:p>
          </p:txBody>
        </p:sp>
        <p:sp>
          <p:nvSpPr>
            <p:cNvPr id="77" name="TextBox 76"/>
            <p:cNvSpPr txBox="1"/>
            <p:nvPr/>
          </p:nvSpPr>
          <p:spPr>
            <a:xfrm>
              <a:off x="6629400" y="3352800"/>
              <a:ext cx="1447800" cy="923330"/>
            </a:xfrm>
            <a:prstGeom prst="rect">
              <a:avLst/>
            </a:prstGeom>
            <a:noFill/>
          </p:spPr>
          <p:txBody>
            <a:bodyPr wrap="square" rtlCol="0">
              <a:spAutoFit/>
            </a:bodyPr>
            <a:lstStyle/>
            <a:p>
              <a:pPr algn="ctr"/>
              <a:r>
                <a:rPr lang="en-US" b="1" dirty="0" smtClean="0"/>
                <a:t>NVR Server with Storage</a:t>
              </a:r>
              <a:endParaRPr lang="en-US" b="1" dirty="0"/>
            </a:p>
          </p:txBody>
        </p:sp>
      </p:grpSp>
      <p:sp>
        <p:nvSpPr>
          <p:cNvPr id="53" name="Rectangle 3"/>
          <p:cNvSpPr txBox="1">
            <a:spLocks noChangeArrowheads="1"/>
          </p:cNvSpPr>
          <p:nvPr/>
        </p:nvSpPr>
        <p:spPr>
          <a:xfrm>
            <a:off x="457199" y="983742"/>
            <a:ext cx="8239125" cy="2464308"/>
          </a:xfrm>
          <a:prstGeom prst="rect">
            <a:avLst/>
          </a:prstGeom>
        </p:spPr>
        <p:txBody>
          <a:bodyPr/>
          <a:lstStyle/>
          <a:p>
            <a:pPr marL="342900" marR="0" lvl="1" indent="-342900" algn="l" defTabSz="457200" rtl="0" eaLnBrk="0" fontAlgn="base" latinLnBrk="0" hangingPunct="0">
              <a:lnSpc>
                <a:spcPct val="150000"/>
              </a:lnSpc>
              <a:spcBef>
                <a:spcPct val="20000"/>
              </a:spcBef>
              <a:spcAft>
                <a:spcPct val="0"/>
              </a:spcAft>
              <a:buClr>
                <a:srgbClr val="0798A3"/>
              </a:buClr>
              <a:buSzTx/>
              <a:buFont typeface="Arial" pitchFamily="34" charset="0"/>
              <a:buChar char="˃"/>
              <a:tabLst/>
              <a:defRPr/>
            </a:pPr>
            <a:r>
              <a:rPr kumimoji="0" lang="en-US" altLang="en-US" sz="1600" b="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Arial"/>
              </a:rPr>
              <a:t>Multiple Client Server Architecture</a:t>
            </a:r>
          </a:p>
          <a:p>
            <a:pPr marL="342900" marR="0" lvl="1" indent="-342900" algn="l" defTabSz="457200" rtl="0" eaLnBrk="0" fontAlgn="base" latinLnBrk="0" hangingPunct="0">
              <a:lnSpc>
                <a:spcPct val="150000"/>
              </a:lnSpc>
              <a:spcBef>
                <a:spcPct val="20000"/>
              </a:spcBef>
              <a:spcAft>
                <a:spcPct val="0"/>
              </a:spcAft>
              <a:buClr>
                <a:srgbClr val="0798A3"/>
              </a:buClr>
              <a:buSzTx/>
              <a:buFont typeface="Arial" pitchFamily="34" charset="0"/>
              <a:buChar char="˃"/>
              <a:tabLst/>
              <a:defRPr/>
            </a:pPr>
            <a:r>
              <a:rPr kumimoji="0" lang="en-US" altLang="en-US" sz="1600" b="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Arial"/>
              </a:rPr>
              <a:t>Servers request image streams from IP cameras</a:t>
            </a:r>
          </a:p>
          <a:p>
            <a:pPr marL="342900" marR="0" lvl="1" indent="-342900" algn="l" defTabSz="457200" rtl="0" eaLnBrk="0" fontAlgn="base" latinLnBrk="0" hangingPunct="0">
              <a:lnSpc>
                <a:spcPct val="150000"/>
              </a:lnSpc>
              <a:spcBef>
                <a:spcPct val="20000"/>
              </a:spcBef>
              <a:spcAft>
                <a:spcPct val="0"/>
              </a:spcAft>
              <a:buClr>
                <a:srgbClr val="0798A3"/>
              </a:buClr>
              <a:buSzTx/>
              <a:buFont typeface="Arial" pitchFamily="34" charset="0"/>
              <a:buChar char="˃"/>
              <a:tabLst/>
              <a:defRPr/>
            </a:pPr>
            <a:r>
              <a:rPr kumimoji="0" lang="en-US" altLang="en-US" sz="1600" b="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Arial"/>
              </a:rPr>
              <a:t>Storage is added to the NVR directly or attached to the network</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685800" y="457200"/>
            <a:ext cx="7772400" cy="838200"/>
          </a:xfrm>
        </p:spPr>
        <p:txBody>
          <a:bodyPr/>
          <a:lstStyle/>
          <a:p>
            <a:pPr algn="l"/>
            <a:r>
              <a:rPr lang="en-US" altLang="en-US" sz="2400" b="1" dirty="0" smtClean="0">
                <a:solidFill>
                  <a:srgbClr val="0899A3"/>
                </a:solidFill>
                <a:latin typeface="Arial" charset="0"/>
                <a:ea typeface="Arial" charset="0"/>
                <a:cs typeface="Arial" charset="0"/>
              </a:rPr>
              <a:t>What is DTS?</a:t>
            </a:r>
          </a:p>
        </p:txBody>
      </p:sp>
      <p:sp>
        <p:nvSpPr>
          <p:cNvPr id="17" name="Rectangle 3"/>
          <p:cNvSpPr txBox="1">
            <a:spLocks noChangeArrowheads="1"/>
          </p:cNvSpPr>
          <p:nvPr/>
        </p:nvSpPr>
        <p:spPr>
          <a:xfrm>
            <a:off x="457199" y="895350"/>
            <a:ext cx="8239125" cy="2095500"/>
          </a:xfrm>
          <a:prstGeom prst="rect">
            <a:avLst/>
          </a:prstGeom>
        </p:spPr>
        <p:txBody>
          <a:bodyPr/>
          <a:lstStyle/>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Server, Software, and Storage is re-distributed </a:t>
            </a:r>
          </a:p>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Server now resides on-camera</a:t>
            </a:r>
          </a:p>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Storage can reside on-camera or off camera </a:t>
            </a:r>
          </a:p>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Camera pushes video to storage target</a:t>
            </a:r>
          </a:p>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VMS used for configuration, viewing, playback, and etc.</a:t>
            </a:r>
          </a:p>
          <a:p>
            <a:pPr marL="342900" lvl="1" indent="-342900" eaLnBrk="0" hangingPunct="0">
              <a:lnSpc>
                <a:spcPct val="150000"/>
              </a:lnSpc>
              <a:spcBef>
                <a:spcPct val="20000"/>
              </a:spcBef>
              <a:buClr>
                <a:srgbClr val="0798A3"/>
              </a:buClr>
              <a:buFont typeface="Arial" pitchFamily="34" charset="0"/>
              <a:buChar char="˃"/>
              <a:defRPr/>
            </a:pPr>
            <a:endParaRPr lang="en-US" altLang="en-US" sz="1600" dirty="0" smtClean="0">
              <a:solidFill>
                <a:schemeClr val="bg1">
                  <a:lumMod val="50000"/>
                </a:schemeClr>
              </a:solidFill>
              <a:latin typeface="Arial"/>
              <a:cs typeface="Arial"/>
            </a:endParaRPr>
          </a:p>
          <a:p>
            <a:pPr marL="342900" marR="0" lvl="1" indent="-342900" algn="l" defTabSz="457200" rtl="0" eaLnBrk="0" fontAlgn="base" latinLnBrk="0" hangingPunct="0">
              <a:lnSpc>
                <a:spcPct val="150000"/>
              </a:lnSpc>
              <a:spcBef>
                <a:spcPct val="20000"/>
              </a:spcBef>
              <a:spcAft>
                <a:spcPct val="0"/>
              </a:spcAft>
              <a:buClr>
                <a:srgbClr val="0798A3"/>
              </a:buClr>
              <a:buSzTx/>
              <a:buFont typeface="Arial" pitchFamily="34" charset="0"/>
              <a:buChar char="˃"/>
              <a:tabLst/>
              <a:defRPr/>
            </a:pPr>
            <a:endParaRPr kumimoji="0" lang="en-US" altLang="en-US" sz="1600" b="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Arial"/>
            </a:endParaRPr>
          </a:p>
        </p:txBody>
      </p:sp>
      <p:grpSp>
        <p:nvGrpSpPr>
          <p:cNvPr id="16" name="Group 15"/>
          <p:cNvGrpSpPr/>
          <p:nvPr/>
        </p:nvGrpSpPr>
        <p:grpSpPr>
          <a:xfrm>
            <a:off x="371473" y="2731998"/>
            <a:ext cx="8458201" cy="3753620"/>
            <a:chOff x="371473" y="2731998"/>
            <a:chExt cx="8458201" cy="3753620"/>
          </a:xfrm>
        </p:grpSpPr>
        <p:grpSp>
          <p:nvGrpSpPr>
            <p:cNvPr id="18" name="Group 17"/>
            <p:cNvGrpSpPr/>
            <p:nvPr/>
          </p:nvGrpSpPr>
          <p:grpSpPr>
            <a:xfrm>
              <a:off x="371474" y="2731998"/>
              <a:ext cx="8458200" cy="3753620"/>
              <a:chOff x="490079" y="4095891"/>
              <a:chExt cx="8458200" cy="3753620"/>
            </a:xfrm>
          </p:grpSpPr>
          <p:pic>
            <p:nvPicPr>
              <p:cNvPr id="22530" name="Picture 2" descr="http://www.productwiki.com/upload/images/dell_poweredge_2970.jpg"/>
              <p:cNvPicPr>
                <a:picLocks noChangeAspect="1" noChangeArrowheads="1"/>
              </p:cNvPicPr>
              <p:nvPr/>
            </p:nvPicPr>
            <p:blipFill>
              <a:blip r:embed="rId2" cstate="print"/>
              <a:srcRect/>
              <a:stretch>
                <a:fillRect/>
              </a:stretch>
            </p:blipFill>
            <p:spPr bwMode="auto">
              <a:xfrm>
                <a:off x="3381375" y="4440823"/>
                <a:ext cx="2770909" cy="1219200"/>
              </a:xfrm>
              <a:prstGeom prst="rect">
                <a:avLst/>
              </a:prstGeom>
              <a:noFill/>
            </p:spPr>
          </p:pic>
          <p:grpSp>
            <p:nvGrpSpPr>
              <p:cNvPr id="2" name="Group 17"/>
              <p:cNvGrpSpPr/>
              <p:nvPr/>
            </p:nvGrpSpPr>
            <p:grpSpPr>
              <a:xfrm>
                <a:off x="490079" y="4095891"/>
                <a:ext cx="8458200" cy="3753620"/>
                <a:chOff x="228600" y="1981200"/>
                <a:chExt cx="8582056" cy="4205907"/>
              </a:xfrm>
            </p:grpSpPr>
            <p:pic>
              <p:nvPicPr>
                <p:cNvPr id="19" name="Picture 2" descr="C:\Users\dashley\Desktop\DESKTOP FEBRUARY 2012\POLARIS QUICK INSTALL GUIDE\IQeye 7 Series.jpg"/>
                <p:cNvPicPr>
                  <a:picLocks noChangeAspect="1" noChangeArrowheads="1"/>
                </p:cNvPicPr>
                <p:nvPr/>
              </p:nvPicPr>
              <p:blipFill>
                <a:blip r:embed="rId3" cstate="print"/>
                <a:srcRect/>
                <a:stretch>
                  <a:fillRect/>
                </a:stretch>
              </p:blipFill>
              <p:spPr bwMode="auto">
                <a:xfrm>
                  <a:off x="228600" y="2286000"/>
                  <a:ext cx="2712594" cy="1828800"/>
                </a:xfrm>
                <a:prstGeom prst="rect">
                  <a:avLst/>
                </a:prstGeom>
                <a:noFill/>
              </p:spPr>
            </p:pic>
            <p:cxnSp>
              <p:nvCxnSpPr>
                <p:cNvPr id="20" name="Straight Connector 19"/>
                <p:cNvCxnSpPr/>
                <p:nvPr/>
              </p:nvCxnSpPr>
              <p:spPr>
                <a:xfrm>
                  <a:off x="2667000" y="2895600"/>
                  <a:ext cx="1143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38800" y="2895600"/>
                  <a:ext cx="1143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724400" y="3657600"/>
                  <a:ext cx="0" cy="990601"/>
                </a:xfrm>
                <a:prstGeom prst="line">
                  <a:avLst/>
                </a:prstGeom>
              </p:spPr>
              <p:style>
                <a:lnRef idx="2">
                  <a:schemeClr val="accent1"/>
                </a:lnRef>
                <a:fillRef idx="0">
                  <a:schemeClr val="accent1"/>
                </a:fillRef>
                <a:effectRef idx="1">
                  <a:schemeClr val="accent1"/>
                </a:effectRef>
                <a:fontRef idx="minor">
                  <a:schemeClr val="tx1"/>
                </a:fontRef>
              </p:style>
            </p:cxnSp>
            <p:sp>
              <p:nvSpPr>
                <p:cNvPr id="23" name="Cloud 3"/>
                <p:cNvSpPr/>
                <p:nvPr/>
              </p:nvSpPr>
              <p:spPr>
                <a:xfrm>
                  <a:off x="3733800" y="2209800"/>
                  <a:ext cx="1905000" cy="1524000"/>
                </a:xfrm>
                <a:prstGeom prst="cloud">
                  <a:avLst/>
                </a:prstGeom>
                <a:solidFill>
                  <a:schemeClr val="accent5">
                    <a:lumMod val="20000"/>
                    <a:lumOff val="8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LAN / WAN</a:t>
                  </a:r>
                  <a:endParaRPr lang="en-US" sz="1600" b="1" dirty="0">
                    <a:solidFill>
                      <a:schemeClr val="tx1"/>
                    </a:solidFill>
                  </a:endParaRPr>
                </a:p>
              </p:txBody>
            </p:sp>
            <p:pic>
              <p:nvPicPr>
                <p:cNvPr id="24" name="Picture 23" descr="NAS.jpg"/>
                <p:cNvPicPr>
                  <a:picLocks noChangeAspect="1"/>
                </p:cNvPicPr>
                <p:nvPr/>
              </p:nvPicPr>
              <p:blipFill>
                <a:blip r:embed="rId4" cstate="print"/>
                <a:stretch>
                  <a:fillRect/>
                </a:stretch>
              </p:blipFill>
              <p:spPr>
                <a:xfrm>
                  <a:off x="6629400" y="1981200"/>
                  <a:ext cx="2181256" cy="1981200"/>
                </a:xfrm>
                <a:prstGeom prst="rect">
                  <a:avLst/>
                </a:prstGeom>
              </p:spPr>
            </p:pic>
            <p:pic>
              <p:nvPicPr>
                <p:cNvPr id="25" name="Picture 24" descr="VMS.png"/>
                <p:cNvPicPr>
                  <a:picLocks noChangeAspect="1"/>
                </p:cNvPicPr>
                <p:nvPr/>
              </p:nvPicPr>
              <p:blipFill>
                <a:blip r:embed="rId5" cstate="print"/>
                <a:stretch>
                  <a:fillRect/>
                </a:stretch>
              </p:blipFill>
              <p:spPr>
                <a:xfrm>
                  <a:off x="3646877" y="4384128"/>
                  <a:ext cx="2178096" cy="1802979"/>
                </a:xfrm>
                <a:prstGeom prst="rect">
                  <a:avLst/>
                </a:prstGeom>
              </p:spPr>
            </p:pic>
          </p:grpSp>
        </p:grpSp>
        <p:pic>
          <p:nvPicPr>
            <p:cNvPr id="14" name="Picture 13" descr="7series.jpg"/>
            <p:cNvPicPr>
              <a:picLocks noChangeAspect="1"/>
            </p:cNvPicPr>
            <p:nvPr/>
          </p:nvPicPr>
          <p:blipFill>
            <a:blip r:embed="rId6"/>
            <a:srcRect l="-7328" t="21149" b="8291"/>
            <a:stretch>
              <a:fillRect/>
            </a:stretch>
          </p:blipFill>
          <p:spPr>
            <a:xfrm>
              <a:off x="371473" y="3076929"/>
              <a:ext cx="2468880" cy="1623101"/>
            </a:xfrm>
            <a:prstGeom prst="rect">
              <a:avLst/>
            </a:prstGeom>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685800" y="457200"/>
            <a:ext cx="7772400" cy="838200"/>
          </a:xfrm>
        </p:spPr>
        <p:txBody>
          <a:bodyPr/>
          <a:lstStyle/>
          <a:p>
            <a:pPr algn="l"/>
            <a:r>
              <a:rPr lang="en-US" altLang="en-US" sz="2400" b="1" dirty="0" smtClean="0">
                <a:solidFill>
                  <a:srgbClr val="0899A3"/>
                </a:solidFill>
                <a:latin typeface="Arial" charset="0"/>
                <a:ea typeface="Arial" charset="0"/>
                <a:cs typeface="Arial" charset="0"/>
              </a:rPr>
              <a:t>What does a system consist of?</a:t>
            </a:r>
          </a:p>
        </p:txBody>
      </p:sp>
      <p:sp>
        <p:nvSpPr>
          <p:cNvPr id="13" name="Rectangle 3"/>
          <p:cNvSpPr txBox="1">
            <a:spLocks noChangeArrowheads="1"/>
          </p:cNvSpPr>
          <p:nvPr/>
        </p:nvSpPr>
        <p:spPr>
          <a:xfrm>
            <a:off x="457200" y="850392"/>
            <a:ext cx="8229600" cy="4876800"/>
          </a:xfrm>
          <a:prstGeom prst="rect">
            <a:avLst/>
          </a:prstGeom>
        </p:spPr>
        <p:txBody>
          <a:bodyPr/>
          <a:lstStyle/>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IP camera with DTS functionality records directly to storage target </a:t>
            </a:r>
          </a:p>
          <a:p>
            <a:pPr marL="742950" lvl="2" indent="-342900" eaLnBrk="0" hangingPunct="0">
              <a:lnSpc>
                <a:spcPct val="150000"/>
              </a:lnSpc>
              <a:spcBef>
                <a:spcPct val="20000"/>
              </a:spcBef>
              <a:buClr>
                <a:srgbClr val="0798A3"/>
              </a:buClr>
              <a:defRPr/>
            </a:pPr>
            <a:r>
              <a:rPr kumimoji="0" lang="en-US" altLang="en-US" sz="12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rPr>
              <a:t>— </a:t>
            </a:r>
            <a:r>
              <a:rPr kumimoji="0" lang="en-US" altLang="en-US" sz="1200" b="0" i="0" u="none" strike="noStrike" kern="1200" cap="none" spc="0" normalizeH="0" noProof="0" dirty="0" smtClean="0">
                <a:ln>
                  <a:noFill/>
                </a:ln>
                <a:solidFill>
                  <a:schemeClr val="bg1">
                    <a:lumMod val="50000"/>
                  </a:schemeClr>
                </a:solidFill>
                <a:effectLst/>
                <a:uLnTx/>
                <a:uFillTx/>
                <a:latin typeface="Arial"/>
                <a:ea typeface="ＭＳ Ｐゴシック" charset="-128"/>
                <a:cs typeface="Arial"/>
              </a:rPr>
              <a:t>	</a:t>
            </a:r>
            <a:r>
              <a:rPr lang="en-US" altLang="en-US" sz="1200" dirty="0" smtClean="0">
                <a:solidFill>
                  <a:schemeClr val="bg1">
                    <a:lumMod val="50000"/>
                  </a:schemeClr>
                </a:solidFill>
                <a:latin typeface="Arial"/>
                <a:cs typeface="Arial"/>
              </a:rPr>
              <a:t>All </a:t>
            </a:r>
            <a:r>
              <a:rPr lang="en-US" altLang="en-US" sz="1200" dirty="0" err="1" smtClean="0">
                <a:solidFill>
                  <a:schemeClr val="bg1">
                    <a:lumMod val="50000"/>
                  </a:schemeClr>
                </a:solidFill>
                <a:latin typeface="Arial"/>
                <a:cs typeface="Arial"/>
              </a:rPr>
              <a:t>IQeye</a:t>
            </a:r>
            <a:r>
              <a:rPr lang="en-US" altLang="en-US" sz="1200" dirty="0" smtClean="0">
                <a:solidFill>
                  <a:schemeClr val="bg1">
                    <a:lumMod val="50000"/>
                  </a:schemeClr>
                </a:solidFill>
                <a:latin typeface="Arial"/>
                <a:cs typeface="Arial"/>
              </a:rPr>
              <a:t> camera models support DTS</a:t>
            </a:r>
            <a:endParaRPr kumimoji="0" lang="en-US" altLang="en-US" sz="12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endParaRPr>
          </a:p>
          <a:p>
            <a:pPr marL="342900" lvl="1" indent="-342900" eaLnBrk="0" hangingPunct="0">
              <a:lnSpc>
                <a:spcPct val="150000"/>
              </a:lnSpc>
              <a:spcBef>
                <a:spcPct val="200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Storage Targets</a:t>
            </a:r>
            <a:endParaRPr kumimoji="0" lang="en-US" altLang="en-US" sz="16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endParaRPr>
          </a:p>
          <a:p>
            <a:pPr marL="742950" lvl="2" indent="-342900" eaLnBrk="0" hangingPunct="0">
              <a:lnSpc>
                <a:spcPct val="150000"/>
              </a:lnSpc>
              <a:spcBef>
                <a:spcPct val="20000"/>
              </a:spcBef>
              <a:buClr>
                <a:srgbClr val="0798A3"/>
              </a:buClr>
              <a:defRPr/>
            </a:pPr>
            <a:r>
              <a:rPr lang="en-US" altLang="en-US" sz="1200" dirty="0" smtClean="0">
                <a:solidFill>
                  <a:schemeClr val="bg1">
                    <a:lumMod val="50000"/>
                  </a:schemeClr>
                </a:solidFill>
                <a:latin typeface="Arial"/>
                <a:cs typeface="Arial"/>
              </a:rPr>
              <a:t>— 	</a:t>
            </a:r>
            <a:r>
              <a:rPr lang="en-US" altLang="en-US" sz="1200" dirty="0" err="1" smtClean="0">
                <a:solidFill>
                  <a:schemeClr val="bg1">
                    <a:lumMod val="50000"/>
                  </a:schemeClr>
                </a:solidFill>
                <a:latin typeface="Arial"/>
                <a:cs typeface="Arial"/>
              </a:rPr>
              <a:t>Coldstore</a:t>
            </a:r>
            <a:endParaRPr lang="en-US" altLang="en-US" sz="1200" dirty="0" smtClean="0">
              <a:solidFill>
                <a:schemeClr val="bg1">
                  <a:lumMod val="50000"/>
                </a:schemeClr>
              </a:solidFill>
              <a:latin typeface="Arial"/>
              <a:cs typeface="Arial"/>
            </a:endParaRPr>
          </a:p>
          <a:p>
            <a:pPr marL="742950" lvl="2" indent="-342900" eaLnBrk="0" hangingPunct="0">
              <a:lnSpc>
                <a:spcPct val="150000"/>
              </a:lnSpc>
              <a:spcBef>
                <a:spcPct val="20000"/>
              </a:spcBef>
              <a:buClr>
                <a:srgbClr val="0798A3"/>
              </a:buClr>
              <a:defRPr/>
            </a:pPr>
            <a:r>
              <a:rPr lang="en-US" altLang="en-US" sz="1200" dirty="0" smtClean="0">
                <a:solidFill>
                  <a:schemeClr val="bg1">
                    <a:lumMod val="50000"/>
                  </a:schemeClr>
                </a:solidFill>
                <a:latin typeface="Arial"/>
                <a:cs typeface="Arial"/>
              </a:rPr>
              <a:t>—	NAS</a:t>
            </a:r>
          </a:p>
          <a:p>
            <a:pPr marL="742950" lvl="2" indent="-342900" eaLnBrk="0" hangingPunct="0">
              <a:lnSpc>
                <a:spcPct val="150000"/>
              </a:lnSpc>
              <a:spcBef>
                <a:spcPct val="20000"/>
              </a:spcBef>
              <a:buClr>
                <a:srgbClr val="0798A3"/>
              </a:buClr>
              <a:defRPr/>
            </a:pPr>
            <a:r>
              <a:rPr lang="en-US" altLang="en-US" sz="1200" dirty="0" smtClean="0">
                <a:solidFill>
                  <a:schemeClr val="bg1">
                    <a:lumMod val="50000"/>
                  </a:schemeClr>
                </a:solidFill>
                <a:latin typeface="Arial"/>
                <a:cs typeface="Arial"/>
              </a:rPr>
              <a:t>—	Windows Files Share (Something as simple as a laptop WFS)</a:t>
            </a:r>
            <a:endParaRPr kumimoji="0" lang="en-US" altLang="en-US" sz="16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endParaRPr>
          </a:p>
          <a:p>
            <a:pPr marL="347472" lvl="1" indent="-342900" eaLnBrk="0" hangingPunct="0">
              <a:spcBef>
                <a:spcPts val="1200"/>
              </a:spcBef>
              <a:buClr>
                <a:srgbClr val="0798A3"/>
              </a:buClr>
              <a:buFont typeface="Arial" pitchFamily="34" charset="0"/>
              <a:buChar char="˃"/>
              <a:defRPr/>
            </a:pPr>
            <a:r>
              <a:rPr lang="en-US" altLang="en-US" sz="1600" dirty="0" smtClean="0">
                <a:solidFill>
                  <a:schemeClr val="bg1">
                    <a:lumMod val="50000"/>
                  </a:schemeClr>
                </a:solidFill>
                <a:latin typeface="Arial"/>
                <a:cs typeface="Arial"/>
              </a:rPr>
              <a:t>Video Management Software</a:t>
            </a:r>
            <a:endParaRPr kumimoji="0" lang="en-US" altLang="en-US" sz="16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endParaRPr>
          </a:p>
          <a:p>
            <a:pPr marL="742950" lvl="2" indent="-342900" eaLnBrk="0" hangingPunct="0">
              <a:lnSpc>
                <a:spcPct val="150000"/>
              </a:lnSpc>
              <a:spcBef>
                <a:spcPct val="20000"/>
              </a:spcBef>
              <a:buClr>
                <a:srgbClr val="0798A3"/>
              </a:buClr>
              <a:defRPr/>
            </a:pPr>
            <a:r>
              <a:rPr kumimoji="0" lang="en-US" altLang="en-US" sz="1200" b="0" i="0" u="none" strike="noStrike" kern="1200" cap="none" spc="0" normalizeH="0" baseline="0" noProof="0" dirty="0" smtClean="0">
                <a:ln>
                  <a:noFill/>
                </a:ln>
                <a:solidFill>
                  <a:schemeClr val="bg1">
                    <a:lumMod val="50000"/>
                  </a:schemeClr>
                </a:solidFill>
                <a:effectLst/>
                <a:uLnTx/>
                <a:uFillTx/>
                <a:latin typeface="Arial"/>
                <a:ea typeface="ＭＳ Ｐゴシック" charset="-128"/>
                <a:cs typeface="Arial"/>
              </a:rPr>
              <a:t>— 	</a:t>
            </a:r>
            <a:r>
              <a:rPr lang="en-US" altLang="en-US" sz="1200" dirty="0" smtClean="0">
                <a:solidFill>
                  <a:schemeClr val="bg1">
                    <a:lumMod val="50000"/>
                  </a:schemeClr>
                </a:solidFill>
                <a:latin typeface="Arial"/>
                <a:cs typeface="Arial"/>
              </a:rPr>
              <a:t>Automatic detection of </a:t>
            </a:r>
            <a:r>
              <a:rPr lang="en-US" altLang="en-US" sz="1200" dirty="0" err="1" smtClean="0">
                <a:solidFill>
                  <a:schemeClr val="bg1">
                    <a:lumMod val="50000"/>
                  </a:schemeClr>
                </a:solidFill>
                <a:latin typeface="Arial"/>
                <a:cs typeface="Arial"/>
              </a:rPr>
              <a:t>IQeye</a:t>
            </a:r>
            <a:r>
              <a:rPr lang="en-US" altLang="en-US" sz="1200" dirty="0" smtClean="0">
                <a:solidFill>
                  <a:schemeClr val="bg1">
                    <a:lumMod val="50000"/>
                  </a:schemeClr>
                </a:solidFill>
                <a:latin typeface="Arial"/>
                <a:cs typeface="Arial"/>
              </a:rPr>
              <a:t> cameras </a:t>
            </a:r>
          </a:p>
          <a:p>
            <a:pPr marL="742950" lvl="2" indent="-342900" eaLnBrk="0" hangingPunct="0">
              <a:lnSpc>
                <a:spcPct val="150000"/>
              </a:lnSpc>
              <a:spcBef>
                <a:spcPct val="20000"/>
              </a:spcBef>
              <a:buClr>
                <a:srgbClr val="0798A3"/>
              </a:buClr>
              <a:defRPr/>
            </a:pPr>
            <a:r>
              <a:rPr lang="en-US" altLang="en-US" sz="1200" dirty="0" smtClean="0">
                <a:solidFill>
                  <a:schemeClr val="bg1">
                    <a:lumMod val="50000"/>
                  </a:schemeClr>
                </a:solidFill>
                <a:latin typeface="Arial"/>
                <a:cs typeface="Arial"/>
              </a:rPr>
              <a:t>— 	VMS retrieves the live views directly from the camera</a:t>
            </a:r>
          </a:p>
          <a:p>
            <a:pPr marL="742950" lvl="2" indent="-342900" eaLnBrk="0" hangingPunct="0">
              <a:lnSpc>
                <a:spcPct val="150000"/>
              </a:lnSpc>
              <a:spcBef>
                <a:spcPct val="20000"/>
              </a:spcBef>
              <a:buClr>
                <a:srgbClr val="0798A3"/>
              </a:buClr>
              <a:defRPr/>
            </a:pPr>
            <a:r>
              <a:rPr lang="en-US" altLang="en-US" sz="1200" dirty="0" smtClean="0">
                <a:solidFill>
                  <a:schemeClr val="bg1">
                    <a:lumMod val="50000"/>
                  </a:schemeClr>
                </a:solidFill>
                <a:latin typeface="Arial"/>
                <a:cs typeface="Arial"/>
              </a:rPr>
              <a:t>— 	VMS pulls recorded video from the storage target</a:t>
            </a:r>
          </a:p>
        </p:txBody>
      </p:sp>
      <p:grpSp>
        <p:nvGrpSpPr>
          <p:cNvPr id="16" name="Group 15"/>
          <p:cNvGrpSpPr/>
          <p:nvPr/>
        </p:nvGrpSpPr>
        <p:grpSpPr>
          <a:xfrm>
            <a:off x="1114424" y="4190440"/>
            <a:ext cx="6438901" cy="2677085"/>
            <a:chOff x="1114424" y="4190440"/>
            <a:chExt cx="6438901" cy="2677085"/>
          </a:xfrm>
        </p:grpSpPr>
        <p:grpSp>
          <p:nvGrpSpPr>
            <p:cNvPr id="12" name="Group 11"/>
            <p:cNvGrpSpPr/>
            <p:nvPr/>
          </p:nvGrpSpPr>
          <p:grpSpPr>
            <a:xfrm>
              <a:off x="1257300" y="4190440"/>
              <a:ext cx="6296025" cy="2677085"/>
              <a:chOff x="914400" y="3733800"/>
              <a:chExt cx="6961637" cy="2810435"/>
            </a:xfrm>
          </p:grpSpPr>
          <p:pic>
            <p:nvPicPr>
              <p:cNvPr id="21" name="Picture 2" descr="C:\Users\dashley\Desktop\DESKTOP FEBRUARY 2012\POLARIS QUICK INSTALL GUIDE\IQeye 7 Series.jpg"/>
              <p:cNvPicPr>
                <a:picLocks noChangeAspect="1" noChangeArrowheads="1"/>
              </p:cNvPicPr>
              <p:nvPr/>
            </p:nvPicPr>
            <p:blipFill>
              <a:blip r:embed="rId2" cstate="print"/>
              <a:srcRect/>
              <a:stretch>
                <a:fillRect/>
              </a:stretch>
            </p:blipFill>
            <p:spPr bwMode="auto">
              <a:xfrm>
                <a:off x="914400" y="3733800"/>
                <a:ext cx="1914646" cy="1223683"/>
              </a:xfrm>
              <a:prstGeom prst="rect">
                <a:avLst/>
              </a:prstGeom>
              <a:noFill/>
            </p:spPr>
          </p:pic>
          <p:pic>
            <p:nvPicPr>
              <p:cNvPr id="23" name="Picture 22" descr="NAS.jpg"/>
              <p:cNvPicPr>
                <a:picLocks noChangeAspect="1"/>
              </p:cNvPicPr>
              <p:nvPr/>
            </p:nvPicPr>
            <p:blipFill>
              <a:blip r:embed="rId3" cstate="print"/>
              <a:stretch>
                <a:fillRect/>
              </a:stretch>
            </p:blipFill>
            <p:spPr>
              <a:xfrm>
                <a:off x="6400800" y="3733800"/>
                <a:ext cx="1475237" cy="1270230"/>
              </a:xfrm>
              <a:prstGeom prst="rect">
                <a:avLst/>
              </a:prstGeom>
            </p:spPr>
          </p:pic>
          <p:pic>
            <p:nvPicPr>
              <p:cNvPr id="20" name="Picture 19" descr="VMS.png"/>
              <p:cNvPicPr>
                <a:picLocks noChangeAspect="1"/>
              </p:cNvPicPr>
              <p:nvPr/>
            </p:nvPicPr>
            <p:blipFill>
              <a:blip r:embed="rId4" cstate="print"/>
              <a:stretch>
                <a:fillRect/>
              </a:stretch>
            </p:blipFill>
            <p:spPr>
              <a:xfrm>
                <a:off x="3352800" y="5029200"/>
                <a:ext cx="1930680" cy="1515035"/>
              </a:xfrm>
              <a:prstGeom prst="rect">
                <a:avLst/>
              </a:prstGeom>
            </p:spPr>
          </p:pic>
          <p:cxnSp>
            <p:nvCxnSpPr>
              <p:cNvPr id="28" name="Straight Connector 27"/>
              <p:cNvCxnSpPr/>
              <p:nvPr/>
            </p:nvCxnSpPr>
            <p:spPr>
              <a:xfrm>
                <a:off x="2667000" y="4191000"/>
                <a:ext cx="3733800" cy="0"/>
              </a:xfrm>
              <a:prstGeom prst="line">
                <a:avLst/>
              </a:prstGeom>
              <a:ln w="3810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09800" y="4572000"/>
                <a:ext cx="1447800" cy="106680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1905000" y="4724400"/>
                <a:ext cx="1447800" cy="1143000"/>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334000" y="4953000"/>
                <a:ext cx="1676400" cy="1143000"/>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5334000" y="4953000"/>
                <a:ext cx="1066800" cy="68580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pic>
          <p:nvPicPr>
            <p:cNvPr id="14" name="Picture 13" descr="7series.jpg"/>
            <p:cNvPicPr>
              <a:picLocks noChangeAspect="1"/>
            </p:cNvPicPr>
            <p:nvPr/>
          </p:nvPicPr>
          <p:blipFill>
            <a:blip r:embed="rId5"/>
            <a:srcRect l="-7328" t="20135" b="8291"/>
            <a:stretch>
              <a:fillRect/>
            </a:stretch>
          </p:blipFill>
          <p:spPr>
            <a:xfrm>
              <a:off x="1114424" y="4276165"/>
              <a:ext cx="1754505" cy="1170031"/>
            </a:xfrm>
            <a:prstGeom prst="rect">
              <a:avLst/>
            </a:prstGeom>
          </p:spPr>
        </p:pic>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685800" y="381000"/>
            <a:ext cx="7772400" cy="762000"/>
          </a:xfrm>
        </p:spPr>
        <p:txBody>
          <a:bodyPr/>
          <a:lstStyle/>
          <a:p>
            <a:pPr algn="l"/>
            <a:r>
              <a:rPr lang="en-US" altLang="en-US" sz="2400" b="1" dirty="0" smtClean="0">
                <a:solidFill>
                  <a:srgbClr val="0899A3"/>
                </a:solidFill>
                <a:latin typeface="Arial" charset="0"/>
                <a:ea typeface="Arial" charset="0"/>
                <a:cs typeface="Arial" charset="0"/>
              </a:rPr>
              <a:t>DTS Configuration</a:t>
            </a:r>
          </a:p>
        </p:txBody>
      </p:sp>
      <p:pic>
        <p:nvPicPr>
          <p:cNvPr id="2050" name="Picture 2"/>
          <p:cNvPicPr>
            <a:picLocks noChangeAspect="1" noChangeArrowheads="1"/>
          </p:cNvPicPr>
          <p:nvPr/>
        </p:nvPicPr>
        <p:blipFill>
          <a:blip r:embed="rId2" cstate="print"/>
          <a:srcRect/>
          <a:stretch>
            <a:fillRect/>
          </a:stretch>
        </p:blipFill>
        <p:spPr bwMode="auto">
          <a:xfrm>
            <a:off x="838200" y="1143000"/>
            <a:ext cx="753035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83464"/>
            <a:ext cx="8458200" cy="838200"/>
          </a:xfrm>
          <a:prstGeom prst="rect">
            <a:avLst/>
          </a:prstGeom>
        </p:spPr>
        <p:txBody>
          <a:bodyPr/>
          <a:lstStyle/>
          <a:p>
            <a:pPr eaLnBrk="0" hangingPunct="0">
              <a:defRPr/>
            </a:pPr>
            <a:r>
              <a:rPr lang="en-US" altLang="en-US" sz="2400" b="1" dirty="0">
                <a:solidFill>
                  <a:srgbClr val="0899A3"/>
                </a:solidFill>
                <a:ea typeface="Arial" charset="0"/>
                <a:cs typeface="Arial" charset="0"/>
              </a:rPr>
              <a:t>Associations</a:t>
            </a:r>
          </a:p>
        </p:txBody>
      </p:sp>
      <p:pic>
        <p:nvPicPr>
          <p:cNvPr id="60421" name="Picture 5" descr="IPUSER header1.gif"/>
          <p:cNvPicPr>
            <a:picLocks noChangeAspect="1"/>
          </p:cNvPicPr>
          <p:nvPr/>
        </p:nvPicPr>
        <p:blipFill>
          <a:blip r:embed="rId2" cstate="print"/>
          <a:srcRect/>
          <a:stretch>
            <a:fillRect/>
          </a:stretch>
        </p:blipFill>
        <p:spPr bwMode="auto">
          <a:xfrm>
            <a:off x="1957387" y="4760912"/>
            <a:ext cx="5019675" cy="669925"/>
          </a:xfrm>
          <a:prstGeom prst="rect">
            <a:avLst/>
          </a:prstGeom>
          <a:noFill/>
          <a:ln w="9525">
            <a:noFill/>
            <a:miter lim="800000"/>
            <a:headEnd/>
            <a:tailEnd/>
          </a:ln>
        </p:spPr>
      </p:pic>
      <p:pic>
        <p:nvPicPr>
          <p:cNvPr id="60422" name="Picture 6" descr="ASIS banner_logo.jpg"/>
          <p:cNvPicPr>
            <a:picLocks noChangeAspect="1"/>
          </p:cNvPicPr>
          <p:nvPr/>
        </p:nvPicPr>
        <p:blipFill>
          <a:blip r:embed="rId3" cstate="print"/>
          <a:srcRect/>
          <a:stretch>
            <a:fillRect/>
          </a:stretch>
        </p:blipFill>
        <p:spPr bwMode="auto">
          <a:xfrm>
            <a:off x="1454392" y="1157616"/>
            <a:ext cx="2224088" cy="1325234"/>
          </a:xfrm>
          <a:prstGeom prst="rect">
            <a:avLst/>
          </a:prstGeom>
          <a:noFill/>
          <a:ln w="9525">
            <a:noFill/>
            <a:miter lim="800000"/>
            <a:headEnd/>
            <a:tailEnd/>
          </a:ln>
        </p:spPr>
      </p:pic>
      <p:pic>
        <p:nvPicPr>
          <p:cNvPr id="60418" name="Content Placeholder 4" descr="PSIA logo.jpg"/>
          <p:cNvPicPr>
            <a:picLocks noChangeAspect="1"/>
          </p:cNvPicPr>
          <p:nvPr/>
        </p:nvPicPr>
        <p:blipFill>
          <a:blip r:embed="rId4" cstate="print"/>
          <a:stretch>
            <a:fillRect/>
          </a:stretch>
        </p:blipFill>
        <p:spPr bwMode="auto">
          <a:xfrm>
            <a:off x="4722813" y="2952698"/>
            <a:ext cx="3228975" cy="1019175"/>
          </a:xfrm>
          <a:prstGeom prst="rect">
            <a:avLst/>
          </a:prstGeom>
          <a:noFill/>
          <a:ln>
            <a:noFill/>
          </a:ln>
        </p:spPr>
      </p:pic>
      <p:pic>
        <p:nvPicPr>
          <p:cNvPr id="9" name="Picture 8" descr="_FINAL_2012_SIA-logo.gif"/>
          <p:cNvPicPr>
            <a:picLocks noChangeAspect="1"/>
          </p:cNvPicPr>
          <p:nvPr/>
        </p:nvPicPr>
        <p:blipFill>
          <a:blip r:embed="rId5"/>
          <a:stretch>
            <a:fillRect/>
          </a:stretch>
        </p:blipFill>
        <p:spPr>
          <a:xfrm>
            <a:off x="4276726" y="1196975"/>
            <a:ext cx="3448050" cy="1285875"/>
          </a:xfrm>
          <a:prstGeom prst="rect">
            <a:avLst/>
          </a:prstGeom>
        </p:spPr>
      </p:pic>
      <p:pic>
        <p:nvPicPr>
          <p:cNvPr id="10" name="Picture 9" descr="ONVIF-with tagline.eps"/>
          <p:cNvPicPr>
            <a:picLocks noChangeAspect="1"/>
          </p:cNvPicPr>
          <p:nvPr/>
        </p:nvPicPr>
        <p:blipFill>
          <a:blip r:embed="rId6"/>
          <a:stretch>
            <a:fillRect/>
          </a:stretch>
        </p:blipFill>
        <p:spPr>
          <a:xfrm>
            <a:off x="1304925" y="3105098"/>
            <a:ext cx="3162300" cy="8382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body" idx="4294967295"/>
          </p:nvPr>
        </p:nvSpPr>
        <p:spPr>
          <a:xfrm>
            <a:off x="581024" y="1152525"/>
            <a:ext cx="8048626" cy="5543549"/>
          </a:xfrm>
          <a:prstGeom prst="rect">
            <a:avLst/>
          </a:prstGeom>
        </p:spPr>
        <p:txBody>
          <a:bodyPr bIns="0" anchor="t"/>
          <a:lstStyle/>
          <a:p>
            <a:pPr>
              <a:lnSpc>
                <a:spcPct val="150000"/>
              </a:lnSpc>
              <a:buClr>
                <a:srgbClr val="0798A3"/>
              </a:buClr>
              <a:buFont typeface="Arial" pitchFamily="34" charset="0"/>
              <a:buChar char="˃"/>
              <a:defRPr/>
            </a:pPr>
            <a:r>
              <a:rPr lang="en-US" altLang="en-US" sz="1400" dirty="0" smtClean="0">
                <a:solidFill>
                  <a:schemeClr val="bg1">
                    <a:lumMod val="50000"/>
                  </a:schemeClr>
                </a:solidFill>
                <a:latin typeface="Arial" pitchFamily="34" charset="0"/>
                <a:cs typeface="Arial" pitchFamily="34" charset="0"/>
              </a:rPr>
              <a:t>Highest Quality and Lowest Failure Rates</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Quality control at the factory and every camera is tested before customer shipment.</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Low out-of-box failures</a:t>
            </a:r>
          </a:p>
          <a:p>
            <a:pPr>
              <a:lnSpc>
                <a:spcPct val="150000"/>
              </a:lnSpc>
              <a:buClr>
                <a:srgbClr val="0798A3"/>
              </a:buClr>
              <a:buFont typeface="Arial" pitchFamily="34" charset="0"/>
              <a:buChar char="˃"/>
              <a:defRPr/>
            </a:pPr>
            <a:r>
              <a:rPr lang="en-US" altLang="en-US" sz="1400" dirty="0" smtClean="0">
                <a:solidFill>
                  <a:schemeClr val="bg1">
                    <a:lumMod val="50000"/>
                  </a:schemeClr>
                </a:solidFill>
                <a:latin typeface="Arial" pitchFamily="34" charset="0"/>
                <a:cs typeface="Arial" pitchFamily="34" charset="0"/>
              </a:rPr>
              <a:t>World Class Technical Support &amp; Service</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14 hour a day support</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6 Languages Supported</a:t>
            </a:r>
          </a:p>
          <a:p>
            <a:pPr>
              <a:lnSpc>
                <a:spcPct val="150000"/>
              </a:lnSpc>
              <a:buClr>
                <a:srgbClr val="0798A3"/>
              </a:buClr>
              <a:buFont typeface="Arial" pitchFamily="34" charset="0"/>
              <a:buChar char="˃"/>
              <a:defRPr/>
            </a:pPr>
            <a:r>
              <a:rPr lang="en-US" altLang="en-US" sz="1400" dirty="0" smtClean="0">
                <a:solidFill>
                  <a:schemeClr val="bg1">
                    <a:lumMod val="50000"/>
                  </a:schemeClr>
                </a:solidFill>
                <a:latin typeface="Arial" pitchFamily="34" charset="0"/>
                <a:cs typeface="Arial" pitchFamily="34" charset="0"/>
              </a:rPr>
              <a:t>Standard 5-Year  and 3-Year Warranty’s and Advanced Replacement </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Extended Warranty Available</a:t>
            </a:r>
          </a:p>
          <a:p>
            <a:pPr marL="742950" lvl="2" indent="-342900">
              <a:lnSpc>
                <a:spcPct val="150000"/>
              </a:lnSpc>
              <a:buClr>
                <a:srgbClr val="0798A3"/>
              </a:buClr>
              <a:buNone/>
              <a:defRPr/>
            </a:pPr>
            <a:r>
              <a:rPr lang="en-US" altLang="en-US" sz="1200" dirty="0" smtClean="0">
                <a:solidFill>
                  <a:schemeClr val="bg1">
                    <a:lumMod val="50000"/>
                  </a:schemeClr>
                </a:solidFill>
                <a:latin typeface="Arial" pitchFamily="34" charset="0"/>
                <a:cs typeface="Arial" pitchFamily="34" charset="0"/>
              </a:rPr>
              <a:t>— 	RMA Process</a:t>
            </a:r>
          </a:p>
          <a:p>
            <a:pPr>
              <a:lnSpc>
                <a:spcPct val="150000"/>
              </a:lnSpc>
              <a:buClr>
                <a:srgbClr val="0798A3"/>
              </a:buClr>
              <a:buFont typeface="Arial" pitchFamily="34" charset="0"/>
              <a:buChar char="˃"/>
              <a:defRPr/>
            </a:pPr>
            <a:r>
              <a:rPr lang="en-US" altLang="en-US" sz="1400" dirty="0" smtClean="0">
                <a:solidFill>
                  <a:schemeClr val="bg1">
                    <a:lumMod val="50000"/>
                  </a:schemeClr>
                </a:solidFill>
                <a:cs typeface="Arial"/>
              </a:rPr>
              <a:t>Highly Profitable IP Solution</a:t>
            </a:r>
          </a:p>
          <a:p>
            <a:pPr marL="742950" lvl="2" indent="-342900">
              <a:lnSpc>
                <a:spcPct val="150000"/>
              </a:lnSpc>
              <a:buClr>
                <a:srgbClr val="0798A3"/>
              </a:buClr>
              <a:buNone/>
              <a:defRPr/>
            </a:pPr>
            <a:r>
              <a:rPr lang="en-US" altLang="en-US" sz="1200" dirty="0" smtClean="0">
                <a:solidFill>
                  <a:schemeClr val="bg1">
                    <a:lumMod val="50000"/>
                  </a:schemeClr>
                </a:solidFill>
                <a:cs typeface="Arial"/>
              </a:rPr>
              <a:t>—   High Gross Profits</a:t>
            </a:r>
          </a:p>
          <a:p>
            <a:pPr marL="742950" lvl="2" indent="-342900">
              <a:lnSpc>
                <a:spcPct val="150000"/>
              </a:lnSpc>
              <a:buClr>
                <a:srgbClr val="0798A3"/>
              </a:buClr>
              <a:buNone/>
              <a:defRPr/>
            </a:pPr>
            <a:r>
              <a:rPr lang="en-US" altLang="en-US" sz="1200" dirty="0" smtClean="0">
                <a:solidFill>
                  <a:schemeClr val="bg1">
                    <a:lumMod val="50000"/>
                  </a:schemeClr>
                </a:solidFill>
                <a:cs typeface="Arial"/>
              </a:rPr>
              <a:t>—   Limited Channel Strategy</a:t>
            </a:r>
          </a:p>
          <a:p>
            <a:pPr>
              <a:lnSpc>
                <a:spcPct val="150000"/>
              </a:lnSpc>
              <a:buClr>
                <a:srgbClr val="0798A3"/>
              </a:buClr>
              <a:buFont typeface="Arial" pitchFamily="34" charset="0"/>
              <a:buChar char="˃"/>
              <a:defRPr/>
            </a:pPr>
            <a:r>
              <a:rPr lang="en-US" altLang="en-US" sz="1400" dirty="0" smtClean="0">
                <a:solidFill>
                  <a:schemeClr val="bg1">
                    <a:lumMod val="50000"/>
                  </a:schemeClr>
                </a:solidFill>
                <a:cs typeface="Arial"/>
              </a:rPr>
              <a:t>Registration and Evaluation Programs</a:t>
            </a:r>
          </a:p>
          <a:p>
            <a:pPr marL="742950" lvl="2" indent="-342900">
              <a:lnSpc>
                <a:spcPct val="150000"/>
              </a:lnSpc>
              <a:buClr>
                <a:srgbClr val="0798A3"/>
              </a:buClr>
              <a:buNone/>
              <a:defRPr/>
            </a:pPr>
            <a:r>
              <a:rPr lang="en-US" altLang="en-US" sz="1200" dirty="0" smtClean="0">
                <a:solidFill>
                  <a:schemeClr val="bg1">
                    <a:lumMod val="50000"/>
                  </a:schemeClr>
                </a:solidFill>
                <a:cs typeface="Arial"/>
              </a:rPr>
              <a:t>—   Provide the best pricing to the team that leads with IQinVision</a:t>
            </a:r>
          </a:p>
          <a:p>
            <a:pPr marL="742950" lvl="2" indent="-342900">
              <a:lnSpc>
                <a:spcPct val="150000"/>
              </a:lnSpc>
              <a:buClr>
                <a:srgbClr val="0798A3"/>
              </a:buClr>
              <a:buNone/>
              <a:defRPr/>
            </a:pPr>
            <a:r>
              <a:rPr lang="en-US" altLang="en-US" sz="1200" dirty="0" smtClean="0">
                <a:solidFill>
                  <a:schemeClr val="bg1">
                    <a:lumMod val="50000"/>
                  </a:schemeClr>
                </a:solidFill>
                <a:cs typeface="Arial"/>
              </a:rPr>
              <a:t>—   Block competitors from getting special pricing</a:t>
            </a:r>
            <a:endParaRPr lang="en-US" sz="1200" dirty="0" smtClean="0">
              <a:latin typeface="Arial" pitchFamily="34" charset="0"/>
              <a:cs typeface="Arial" pitchFamily="34" charset="0"/>
            </a:endParaRPr>
          </a:p>
          <a:p>
            <a:pPr marL="533400" indent="-533400">
              <a:lnSpc>
                <a:spcPct val="90000"/>
              </a:lnSpc>
              <a:buFontTx/>
              <a:buNone/>
            </a:pPr>
            <a:r>
              <a:rPr lang="en-US" altLang="en-US" sz="1400" dirty="0" smtClean="0">
                <a:solidFill>
                  <a:schemeClr val="bg1">
                    <a:lumMod val="50000"/>
                  </a:schemeClr>
                </a:solidFill>
                <a:latin typeface="Arial" pitchFamily="34" charset="0"/>
                <a:cs typeface="Arial" pitchFamily="34" charset="0"/>
              </a:rPr>
              <a:t> </a:t>
            </a:r>
          </a:p>
          <a:p>
            <a:pPr marL="533400" indent="-533400">
              <a:lnSpc>
                <a:spcPct val="90000"/>
              </a:lnSpc>
              <a:buFontTx/>
              <a:buNone/>
            </a:pPr>
            <a:endParaRPr lang="en-US" sz="1400" dirty="0" smtClean="0">
              <a:latin typeface="Arial" pitchFamily="34" charset="0"/>
              <a:cs typeface="Arial" pitchFamily="34" charset="0"/>
            </a:endParaRPr>
          </a:p>
          <a:p>
            <a:pPr marL="533400" indent="-533400">
              <a:lnSpc>
                <a:spcPct val="90000"/>
              </a:lnSpc>
              <a:buFontTx/>
              <a:buNone/>
            </a:pPr>
            <a:endParaRPr lang="en-US" sz="1400" dirty="0" smtClean="0">
              <a:latin typeface="Arial" pitchFamily="34" charset="0"/>
              <a:cs typeface="Arial" pitchFamily="34" charset="0"/>
            </a:endParaRPr>
          </a:p>
        </p:txBody>
      </p:sp>
      <p:sp>
        <p:nvSpPr>
          <p:cNvPr id="17410" name="Title 3"/>
          <p:cNvSpPr>
            <a:spLocks noGrp="1"/>
          </p:cNvSpPr>
          <p:nvPr>
            <p:ph type="title" idx="4294967295"/>
          </p:nvPr>
        </p:nvSpPr>
        <p:spPr>
          <a:xfrm>
            <a:off x="581024" y="457200"/>
            <a:ext cx="8105775" cy="495300"/>
          </a:xfrm>
          <a:prstGeom prst="rect">
            <a:avLst/>
          </a:prstGeom>
        </p:spPr>
        <p:txBody>
          <a:bodyPr lIns="0" tIns="0" rIns="0" bIns="0"/>
          <a:lstStyle/>
          <a:p>
            <a:pPr algn="l"/>
            <a:r>
              <a:rPr lang="en-US" altLang="en-US" sz="2400" b="1" dirty="0" smtClean="0">
                <a:solidFill>
                  <a:srgbClr val="0899A3"/>
                </a:solidFill>
                <a:latin typeface="Arial" charset="0"/>
                <a:ea typeface="Arial" charset="0"/>
                <a:cs typeface="Arial" charset="0"/>
              </a:rPr>
              <a:t>Why IQinVision</a:t>
            </a:r>
            <a:r>
              <a:rPr lang="en-US" sz="4000" b="1" dirty="0" smtClean="0"/>
              <a:t/>
            </a:r>
            <a:br>
              <a:rPr lang="en-US" sz="4000" b="1" dirty="0" smtClean="0"/>
            </a:br>
            <a:endParaRPr lang="en-US" sz="2400" b="1" u="sng"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a:xfrm>
            <a:off x="457200" y="283464"/>
            <a:ext cx="8458200" cy="762000"/>
          </a:xfrm>
          <a:prstGeom prst="rect">
            <a:avLst/>
          </a:prstGeom>
        </p:spPr>
        <p:txBody>
          <a:bodyPr anchor="t"/>
          <a:lstStyle/>
          <a:p>
            <a:pPr algn="l"/>
            <a:r>
              <a:rPr lang="en-US" sz="2800" b="1" smtClean="0">
                <a:solidFill>
                  <a:srgbClr val="0798A3"/>
                </a:solidFill>
                <a:latin typeface="Arial"/>
                <a:cs typeface="Arial"/>
              </a:rPr>
              <a:t>Partners</a:t>
            </a:r>
          </a:p>
        </p:txBody>
      </p:sp>
      <p:pic>
        <p:nvPicPr>
          <p:cNvPr id="61444" name="Picture 6" descr="cisco.jpg"/>
          <p:cNvPicPr>
            <a:picLocks noChangeAspect="1"/>
          </p:cNvPicPr>
          <p:nvPr/>
        </p:nvPicPr>
        <p:blipFill>
          <a:blip r:embed="rId2" cstate="print"/>
          <a:srcRect/>
          <a:stretch>
            <a:fillRect/>
          </a:stretch>
        </p:blipFill>
        <p:spPr bwMode="auto">
          <a:xfrm>
            <a:off x="2217737" y="952500"/>
            <a:ext cx="1214438" cy="639763"/>
          </a:xfrm>
          <a:prstGeom prst="rect">
            <a:avLst/>
          </a:prstGeom>
          <a:noFill/>
          <a:ln w="9525">
            <a:noFill/>
            <a:miter lim="800000"/>
            <a:headEnd/>
            <a:tailEnd/>
          </a:ln>
        </p:spPr>
      </p:pic>
      <p:pic>
        <p:nvPicPr>
          <p:cNvPr id="61447" name="Picture 9" descr="geutebruck.gif"/>
          <p:cNvPicPr>
            <a:picLocks noChangeAspect="1"/>
          </p:cNvPicPr>
          <p:nvPr/>
        </p:nvPicPr>
        <p:blipFill>
          <a:blip r:embed="rId3" cstate="print"/>
          <a:srcRect/>
          <a:stretch>
            <a:fillRect/>
          </a:stretch>
        </p:blipFill>
        <p:spPr bwMode="auto">
          <a:xfrm>
            <a:off x="2217737" y="3777552"/>
            <a:ext cx="1133856" cy="640080"/>
          </a:xfrm>
          <a:prstGeom prst="rect">
            <a:avLst/>
          </a:prstGeom>
          <a:noFill/>
          <a:ln w="9525">
            <a:noFill/>
            <a:miter lim="800000"/>
            <a:headEnd/>
            <a:tailEnd/>
          </a:ln>
        </p:spPr>
      </p:pic>
      <p:pic>
        <p:nvPicPr>
          <p:cNvPr id="61448" name="Picture 10" descr="immervision.gif"/>
          <p:cNvPicPr>
            <a:picLocks noChangeAspect="1"/>
          </p:cNvPicPr>
          <p:nvPr/>
        </p:nvPicPr>
        <p:blipFill>
          <a:blip r:embed="rId4" cstate="print">
            <a:lum bright="10000"/>
          </a:blip>
          <a:srcRect/>
          <a:stretch>
            <a:fillRect/>
          </a:stretch>
        </p:blipFill>
        <p:spPr bwMode="auto">
          <a:xfrm>
            <a:off x="2217737" y="5145633"/>
            <a:ext cx="1371600" cy="299544"/>
          </a:xfrm>
          <a:prstGeom prst="rect">
            <a:avLst/>
          </a:prstGeom>
          <a:noFill/>
          <a:ln w="9525">
            <a:noFill/>
            <a:miter lim="800000"/>
            <a:headEnd/>
            <a:tailEnd/>
          </a:ln>
        </p:spPr>
      </p:pic>
      <p:pic>
        <p:nvPicPr>
          <p:cNvPr id="61449" name="Picture 11" descr="intransa.gif"/>
          <p:cNvPicPr>
            <a:picLocks noChangeAspect="1"/>
          </p:cNvPicPr>
          <p:nvPr/>
        </p:nvPicPr>
        <p:blipFill>
          <a:blip r:embed="rId5" cstate="print"/>
          <a:srcRect/>
          <a:stretch>
            <a:fillRect/>
          </a:stretch>
        </p:blipFill>
        <p:spPr bwMode="auto">
          <a:xfrm>
            <a:off x="4125120" y="935038"/>
            <a:ext cx="894471" cy="640080"/>
          </a:xfrm>
          <a:prstGeom prst="rect">
            <a:avLst/>
          </a:prstGeom>
          <a:noFill/>
          <a:ln w="9525">
            <a:noFill/>
            <a:miter lim="800000"/>
            <a:headEnd/>
            <a:tailEnd/>
          </a:ln>
        </p:spPr>
      </p:pic>
      <p:pic>
        <p:nvPicPr>
          <p:cNvPr id="61452" name="Picture 14" descr="lenel.gif"/>
          <p:cNvPicPr>
            <a:picLocks noChangeAspect="1"/>
          </p:cNvPicPr>
          <p:nvPr/>
        </p:nvPicPr>
        <p:blipFill>
          <a:blip r:embed="rId6" cstate="print"/>
          <a:srcRect/>
          <a:stretch>
            <a:fillRect/>
          </a:stretch>
        </p:blipFill>
        <p:spPr bwMode="auto">
          <a:xfrm>
            <a:off x="3900487" y="4934301"/>
            <a:ext cx="1371600" cy="360947"/>
          </a:xfrm>
          <a:prstGeom prst="rect">
            <a:avLst/>
          </a:prstGeom>
          <a:noFill/>
          <a:ln w="9525">
            <a:noFill/>
            <a:miter lim="800000"/>
            <a:headEnd/>
            <a:tailEnd/>
          </a:ln>
        </p:spPr>
      </p:pic>
      <p:pic>
        <p:nvPicPr>
          <p:cNvPr id="61453" name="Picture 15" descr="Logo_Genetec_RGB.jpg"/>
          <p:cNvPicPr>
            <a:picLocks noChangeAspect="1"/>
          </p:cNvPicPr>
          <p:nvPr/>
        </p:nvPicPr>
        <p:blipFill>
          <a:blip r:embed="rId7" cstate="print"/>
          <a:srcRect/>
          <a:stretch>
            <a:fillRect/>
          </a:stretch>
        </p:blipFill>
        <p:spPr bwMode="auto">
          <a:xfrm>
            <a:off x="1974375" y="3148061"/>
            <a:ext cx="1645920" cy="559753"/>
          </a:xfrm>
          <a:prstGeom prst="rect">
            <a:avLst/>
          </a:prstGeom>
          <a:noFill/>
          <a:ln w="9525">
            <a:noFill/>
            <a:miter lim="800000"/>
            <a:headEnd/>
            <a:tailEnd/>
          </a:ln>
        </p:spPr>
      </p:pic>
      <p:pic>
        <p:nvPicPr>
          <p:cNvPr id="61456" name="Picture 18" descr="nuuo.jpg"/>
          <p:cNvPicPr>
            <a:picLocks noChangeAspect="1"/>
          </p:cNvPicPr>
          <p:nvPr/>
        </p:nvPicPr>
        <p:blipFill>
          <a:blip r:embed="rId8" cstate="print"/>
          <a:srcRect/>
          <a:stretch>
            <a:fillRect/>
          </a:stretch>
        </p:blipFill>
        <p:spPr bwMode="auto">
          <a:xfrm>
            <a:off x="5745162" y="3737545"/>
            <a:ext cx="1371600" cy="480060"/>
          </a:xfrm>
          <a:prstGeom prst="rect">
            <a:avLst/>
          </a:prstGeom>
          <a:noFill/>
          <a:ln w="9525">
            <a:noFill/>
            <a:miter lim="800000"/>
            <a:headEnd/>
            <a:tailEnd/>
          </a:ln>
        </p:spPr>
      </p:pic>
      <p:pic>
        <p:nvPicPr>
          <p:cNvPr id="61457" name="Picture 19" descr="onssi.gif"/>
          <p:cNvPicPr>
            <a:picLocks noChangeAspect="1"/>
          </p:cNvPicPr>
          <p:nvPr/>
        </p:nvPicPr>
        <p:blipFill>
          <a:blip r:embed="rId9" cstate="print"/>
          <a:srcRect/>
          <a:stretch>
            <a:fillRect/>
          </a:stretch>
        </p:blipFill>
        <p:spPr bwMode="auto">
          <a:xfrm>
            <a:off x="5745162" y="4460492"/>
            <a:ext cx="1371600" cy="366328"/>
          </a:xfrm>
          <a:prstGeom prst="rect">
            <a:avLst/>
          </a:prstGeom>
          <a:noFill/>
          <a:ln w="9525">
            <a:noFill/>
            <a:miter lim="800000"/>
            <a:headEnd/>
            <a:tailEnd/>
          </a:ln>
        </p:spPr>
      </p:pic>
      <p:pic>
        <p:nvPicPr>
          <p:cNvPr id="61458" name="Picture 20" descr="pivot3_logo.gif"/>
          <p:cNvPicPr>
            <a:picLocks noChangeAspect="1"/>
          </p:cNvPicPr>
          <p:nvPr/>
        </p:nvPicPr>
        <p:blipFill>
          <a:blip r:embed="rId10" cstate="print"/>
          <a:srcRect/>
          <a:stretch>
            <a:fillRect/>
          </a:stretch>
        </p:blipFill>
        <p:spPr bwMode="auto">
          <a:xfrm>
            <a:off x="5754687" y="4970321"/>
            <a:ext cx="1371600" cy="541124"/>
          </a:xfrm>
          <a:prstGeom prst="rect">
            <a:avLst/>
          </a:prstGeom>
          <a:noFill/>
          <a:ln w="9525">
            <a:noFill/>
            <a:miter lim="800000"/>
            <a:headEnd/>
            <a:tailEnd/>
          </a:ln>
        </p:spPr>
      </p:pic>
      <p:pic>
        <p:nvPicPr>
          <p:cNvPr id="61460" name="Picture 22" descr="theia.gif"/>
          <p:cNvPicPr>
            <a:picLocks noChangeAspect="1"/>
          </p:cNvPicPr>
          <p:nvPr/>
        </p:nvPicPr>
        <p:blipFill>
          <a:blip r:embed="rId11" cstate="print"/>
          <a:srcRect/>
          <a:stretch>
            <a:fillRect/>
          </a:stretch>
        </p:blipFill>
        <p:spPr bwMode="auto">
          <a:xfrm>
            <a:off x="7495380" y="2481258"/>
            <a:ext cx="1371600" cy="530230"/>
          </a:xfrm>
          <a:prstGeom prst="rect">
            <a:avLst/>
          </a:prstGeom>
          <a:noFill/>
          <a:ln w="9525">
            <a:noFill/>
            <a:miter lim="800000"/>
            <a:headEnd/>
            <a:tailEnd/>
          </a:ln>
        </p:spPr>
      </p:pic>
      <p:pic>
        <p:nvPicPr>
          <p:cNvPr id="61461" name="Picture 23" descr="veracity_logo.gif"/>
          <p:cNvPicPr>
            <a:picLocks noChangeAspect="1"/>
          </p:cNvPicPr>
          <p:nvPr/>
        </p:nvPicPr>
        <p:blipFill>
          <a:blip r:embed="rId12" cstate="print"/>
          <a:srcRect/>
          <a:stretch>
            <a:fillRect/>
          </a:stretch>
        </p:blipFill>
        <p:spPr bwMode="auto">
          <a:xfrm>
            <a:off x="7924006" y="3857242"/>
            <a:ext cx="639763" cy="639763"/>
          </a:xfrm>
          <a:prstGeom prst="rect">
            <a:avLst/>
          </a:prstGeom>
          <a:noFill/>
          <a:ln w="9525">
            <a:noFill/>
            <a:miter lim="800000"/>
            <a:headEnd/>
            <a:tailEnd/>
          </a:ln>
        </p:spPr>
      </p:pic>
      <p:pic>
        <p:nvPicPr>
          <p:cNvPr id="82946" name="Picture 2" descr="3VR"/>
          <p:cNvPicPr>
            <a:picLocks noChangeAspect="1" noChangeArrowheads="1"/>
          </p:cNvPicPr>
          <p:nvPr/>
        </p:nvPicPr>
        <p:blipFill>
          <a:blip r:embed="rId13"/>
          <a:srcRect/>
          <a:stretch>
            <a:fillRect/>
          </a:stretch>
        </p:blipFill>
        <p:spPr bwMode="auto">
          <a:xfrm>
            <a:off x="228600" y="1849424"/>
            <a:ext cx="1038225" cy="541553"/>
          </a:xfrm>
          <a:prstGeom prst="rect">
            <a:avLst/>
          </a:prstGeom>
          <a:noFill/>
        </p:spPr>
      </p:pic>
      <p:pic>
        <p:nvPicPr>
          <p:cNvPr id="82948" name="Picture 4" descr="3xLOGIC"/>
          <p:cNvPicPr>
            <a:picLocks noChangeAspect="1" noChangeArrowheads="1"/>
          </p:cNvPicPr>
          <p:nvPr/>
        </p:nvPicPr>
        <p:blipFill>
          <a:blip r:embed="rId14"/>
          <a:srcRect/>
          <a:stretch>
            <a:fillRect/>
          </a:stretch>
        </p:blipFill>
        <p:spPr bwMode="auto">
          <a:xfrm>
            <a:off x="228600" y="2600812"/>
            <a:ext cx="1371600" cy="411480"/>
          </a:xfrm>
          <a:prstGeom prst="rect">
            <a:avLst/>
          </a:prstGeom>
          <a:noFill/>
        </p:spPr>
      </p:pic>
      <p:pic>
        <p:nvPicPr>
          <p:cNvPr id="82950" name="Picture 6" descr="Aimetis"/>
          <p:cNvPicPr>
            <a:picLocks noChangeAspect="1" noChangeArrowheads="1"/>
          </p:cNvPicPr>
          <p:nvPr/>
        </p:nvPicPr>
        <p:blipFill>
          <a:blip r:embed="rId15"/>
          <a:srcRect/>
          <a:stretch>
            <a:fillRect/>
          </a:stretch>
        </p:blipFill>
        <p:spPr bwMode="auto">
          <a:xfrm>
            <a:off x="228600" y="3278188"/>
            <a:ext cx="1371600" cy="457201"/>
          </a:xfrm>
          <a:prstGeom prst="rect">
            <a:avLst/>
          </a:prstGeom>
          <a:noFill/>
        </p:spPr>
      </p:pic>
      <p:pic>
        <p:nvPicPr>
          <p:cNvPr id="82952" name="Picture 8" descr="AVer Infomation"/>
          <p:cNvPicPr>
            <a:picLocks noChangeAspect="1" noChangeArrowheads="1"/>
          </p:cNvPicPr>
          <p:nvPr/>
        </p:nvPicPr>
        <p:blipFill>
          <a:blip r:embed="rId16"/>
          <a:srcRect/>
          <a:stretch>
            <a:fillRect/>
          </a:stretch>
        </p:blipFill>
        <p:spPr bwMode="auto">
          <a:xfrm>
            <a:off x="209550" y="4916105"/>
            <a:ext cx="1371600" cy="405247"/>
          </a:xfrm>
          <a:prstGeom prst="rect">
            <a:avLst/>
          </a:prstGeom>
          <a:noFill/>
        </p:spPr>
      </p:pic>
      <p:pic>
        <p:nvPicPr>
          <p:cNvPr id="82954" name="Picture 10" descr="ATEAS"/>
          <p:cNvPicPr>
            <a:picLocks noChangeAspect="1" noChangeArrowheads="1"/>
          </p:cNvPicPr>
          <p:nvPr/>
        </p:nvPicPr>
        <p:blipFill>
          <a:blip r:embed="rId17"/>
          <a:srcRect/>
          <a:stretch>
            <a:fillRect/>
          </a:stretch>
        </p:blipFill>
        <p:spPr bwMode="auto">
          <a:xfrm>
            <a:off x="485775" y="3987100"/>
            <a:ext cx="656777" cy="640080"/>
          </a:xfrm>
          <a:prstGeom prst="rect">
            <a:avLst/>
          </a:prstGeom>
          <a:noFill/>
        </p:spPr>
      </p:pic>
      <p:pic>
        <p:nvPicPr>
          <p:cNvPr id="82956" name="Picture 12" descr="Axxonsoft"/>
          <p:cNvPicPr>
            <a:picLocks noChangeAspect="1" noChangeArrowheads="1"/>
          </p:cNvPicPr>
          <p:nvPr/>
        </p:nvPicPr>
        <p:blipFill>
          <a:blip r:embed="rId18"/>
          <a:srcRect t="21022" b="26947"/>
          <a:stretch>
            <a:fillRect/>
          </a:stretch>
        </p:blipFill>
        <p:spPr bwMode="auto">
          <a:xfrm>
            <a:off x="134937" y="5672137"/>
            <a:ext cx="1463040" cy="397915"/>
          </a:xfrm>
          <a:prstGeom prst="rect">
            <a:avLst/>
          </a:prstGeom>
          <a:noFill/>
        </p:spPr>
      </p:pic>
      <p:pic>
        <p:nvPicPr>
          <p:cNvPr id="82958" name="Picture 14" descr="Exacq"/>
          <p:cNvPicPr>
            <a:picLocks noChangeAspect="1" noChangeArrowheads="1"/>
          </p:cNvPicPr>
          <p:nvPr/>
        </p:nvPicPr>
        <p:blipFill>
          <a:blip r:embed="rId19"/>
          <a:srcRect/>
          <a:stretch>
            <a:fillRect/>
          </a:stretch>
        </p:blipFill>
        <p:spPr bwMode="auto">
          <a:xfrm>
            <a:off x="2134395" y="1907736"/>
            <a:ext cx="1371600" cy="461357"/>
          </a:xfrm>
          <a:prstGeom prst="rect">
            <a:avLst/>
          </a:prstGeom>
          <a:noFill/>
        </p:spPr>
      </p:pic>
      <p:pic>
        <p:nvPicPr>
          <p:cNvPr id="82962" name="Picture 18" descr="IPVideo Corporation"/>
          <p:cNvPicPr>
            <a:picLocks noChangeAspect="1" noChangeArrowheads="1"/>
          </p:cNvPicPr>
          <p:nvPr/>
        </p:nvPicPr>
        <p:blipFill>
          <a:blip r:embed="rId20">
            <a:lum/>
          </a:blip>
          <a:srcRect/>
          <a:stretch>
            <a:fillRect/>
          </a:stretch>
        </p:blipFill>
        <p:spPr bwMode="auto">
          <a:xfrm>
            <a:off x="3890962" y="1820849"/>
            <a:ext cx="1371600" cy="604750"/>
          </a:xfrm>
          <a:prstGeom prst="rect">
            <a:avLst/>
          </a:prstGeom>
          <a:noFill/>
        </p:spPr>
      </p:pic>
      <p:pic>
        <p:nvPicPr>
          <p:cNvPr id="82964" name="Picture 20" descr="Instek Digital"/>
          <p:cNvPicPr>
            <a:picLocks noChangeAspect="1" noChangeArrowheads="1"/>
          </p:cNvPicPr>
          <p:nvPr/>
        </p:nvPicPr>
        <p:blipFill>
          <a:blip r:embed="rId21"/>
          <a:srcRect/>
          <a:stretch>
            <a:fillRect/>
          </a:stretch>
        </p:blipFill>
        <p:spPr bwMode="auto">
          <a:xfrm>
            <a:off x="2236787" y="5696734"/>
            <a:ext cx="1371600" cy="367049"/>
          </a:xfrm>
          <a:prstGeom prst="rect">
            <a:avLst/>
          </a:prstGeom>
          <a:noFill/>
        </p:spPr>
      </p:pic>
      <p:pic>
        <p:nvPicPr>
          <p:cNvPr id="82966" name="Picture 22" descr="JDS Digital Security Systems"/>
          <p:cNvPicPr>
            <a:picLocks noChangeAspect="1" noChangeArrowheads="1"/>
          </p:cNvPicPr>
          <p:nvPr/>
        </p:nvPicPr>
        <p:blipFill>
          <a:blip r:embed="rId22"/>
          <a:srcRect/>
          <a:stretch>
            <a:fillRect/>
          </a:stretch>
        </p:blipFill>
        <p:spPr bwMode="auto">
          <a:xfrm>
            <a:off x="4096546" y="2600812"/>
            <a:ext cx="931025" cy="640080"/>
          </a:xfrm>
          <a:prstGeom prst="rect">
            <a:avLst/>
          </a:prstGeom>
          <a:noFill/>
        </p:spPr>
      </p:pic>
      <p:pic>
        <p:nvPicPr>
          <p:cNvPr id="82968" name="Picture 24" descr="LENSEC"/>
          <p:cNvPicPr>
            <a:picLocks noChangeAspect="1" noChangeArrowheads="1"/>
          </p:cNvPicPr>
          <p:nvPr/>
        </p:nvPicPr>
        <p:blipFill>
          <a:blip r:embed="rId23"/>
          <a:srcRect/>
          <a:stretch>
            <a:fillRect/>
          </a:stretch>
        </p:blipFill>
        <p:spPr bwMode="auto">
          <a:xfrm>
            <a:off x="4110037" y="5514974"/>
            <a:ext cx="1147155" cy="640080"/>
          </a:xfrm>
          <a:prstGeom prst="rect">
            <a:avLst/>
          </a:prstGeom>
          <a:noFill/>
        </p:spPr>
      </p:pic>
      <p:pic>
        <p:nvPicPr>
          <p:cNvPr id="82970" name="Picture 26" descr="Milestone Systems"/>
          <p:cNvPicPr>
            <a:picLocks noChangeAspect="1" noChangeArrowheads="1"/>
          </p:cNvPicPr>
          <p:nvPr/>
        </p:nvPicPr>
        <p:blipFill>
          <a:blip r:embed="rId24"/>
          <a:srcRect/>
          <a:stretch>
            <a:fillRect/>
          </a:stretch>
        </p:blipFill>
        <p:spPr bwMode="auto">
          <a:xfrm>
            <a:off x="5815014" y="952500"/>
            <a:ext cx="1000123" cy="640080"/>
          </a:xfrm>
          <a:prstGeom prst="rect">
            <a:avLst/>
          </a:prstGeom>
          <a:noFill/>
        </p:spPr>
      </p:pic>
      <p:pic>
        <p:nvPicPr>
          <p:cNvPr id="82972" name="Picture 28" descr="Mirasys Ltd."/>
          <p:cNvPicPr>
            <a:picLocks noChangeAspect="1" noChangeArrowheads="1"/>
          </p:cNvPicPr>
          <p:nvPr/>
        </p:nvPicPr>
        <p:blipFill>
          <a:blip r:embed="rId25"/>
          <a:srcRect/>
          <a:stretch>
            <a:fillRect/>
          </a:stretch>
        </p:blipFill>
        <p:spPr bwMode="auto">
          <a:xfrm>
            <a:off x="5698331" y="1812486"/>
            <a:ext cx="1371600" cy="334853"/>
          </a:xfrm>
          <a:prstGeom prst="rect">
            <a:avLst/>
          </a:prstGeom>
          <a:noFill/>
        </p:spPr>
      </p:pic>
      <p:pic>
        <p:nvPicPr>
          <p:cNvPr id="82974" name="Picture 30" descr="Next Level Security Systems"/>
          <p:cNvPicPr>
            <a:picLocks noChangeAspect="1" noChangeArrowheads="1"/>
          </p:cNvPicPr>
          <p:nvPr/>
        </p:nvPicPr>
        <p:blipFill>
          <a:blip r:embed="rId26"/>
          <a:srcRect/>
          <a:stretch>
            <a:fillRect/>
          </a:stretch>
        </p:blipFill>
        <p:spPr bwMode="auto">
          <a:xfrm>
            <a:off x="5726112" y="2944943"/>
            <a:ext cx="1371600" cy="567344"/>
          </a:xfrm>
          <a:prstGeom prst="rect">
            <a:avLst/>
          </a:prstGeom>
          <a:noFill/>
        </p:spPr>
      </p:pic>
      <p:pic>
        <p:nvPicPr>
          <p:cNvPr id="82978" name="Picture 34" descr="SeeTec AG"/>
          <p:cNvPicPr>
            <a:picLocks noChangeAspect="1" noChangeArrowheads="1"/>
          </p:cNvPicPr>
          <p:nvPr/>
        </p:nvPicPr>
        <p:blipFill>
          <a:blip r:embed="rId27"/>
          <a:srcRect/>
          <a:stretch>
            <a:fillRect/>
          </a:stretch>
        </p:blipFill>
        <p:spPr bwMode="auto">
          <a:xfrm>
            <a:off x="5776914" y="5757862"/>
            <a:ext cx="1371600" cy="350196"/>
          </a:xfrm>
          <a:prstGeom prst="rect">
            <a:avLst/>
          </a:prstGeom>
          <a:noFill/>
        </p:spPr>
      </p:pic>
      <p:pic>
        <p:nvPicPr>
          <p:cNvPr id="82980" name="Picture 36" descr="Synology"/>
          <p:cNvPicPr>
            <a:picLocks noChangeAspect="1" noChangeArrowheads="1"/>
          </p:cNvPicPr>
          <p:nvPr/>
        </p:nvPicPr>
        <p:blipFill>
          <a:blip r:embed="rId28"/>
          <a:srcRect/>
          <a:stretch>
            <a:fillRect/>
          </a:stretch>
        </p:blipFill>
        <p:spPr bwMode="auto">
          <a:xfrm>
            <a:off x="7495380" y="1363648"/>
            <a:ext cx="1371600" cy="453980"/>
          </a:xfrm>
          <a:prstGeom prst="rect">
            <a:avLst/>
          </a:prstGeom>
          <a:noFill/>
        </p:spPr>
      </p:pic>
      <p:pic>
        <p:nvPicPr>
          <p:cNvPr id="82982" name="Picture 38" descr="Smartvue Corporation"/>
          <p:cNvPicPr>
            <a:picLocks noChangeAspect="1" noChangeArrowheads="1"/>
          </p:cNvPicPr>
          <p:nvPr/>
        </p:nvPicPr>
        <p:blipFill>
          <a:blip r:embed="rId29"/>
          <a:srcRect/>
          <a:stretch>
            <a:fillRect/>
          </a:stretch>
        </p:blipFill>
        <p:spPr bwMode="auto">
          <a:xfrm>
            <a:off x="7495380" y="979886"/>
            <a:ext cx="1371600" cy="180803"/>
          </a:xfrm>
          <a:prstGeom prst="rect">
            <a:avLst/>
          </a:prstGeom>
          <a:noFill/>
        </p:spPr>
      </p:pic>
      <p:pic>
        <p:nvPicPr>
          <p:cNvPr id="82984" name="Picture 40" descr="TimeSight Systems"/>
          <p:cNvPicPr>
            <a:picLocks noChangeAspect="1" noChangeArrowheads="1"/>
          </p:cNvPicPr>
          <p:nvPr/>
        </p:nvPicPr>
        <p:blipFill>
          <a:blip r:embed="rId30"/>
          <a:srcRect t="-33698" r="30868"/>
          <a:stretch>
            <a:fillRect/>
          </a:stretch>
        </p:blipFill>
        <p:spPr bwMode="auto">
          <a:xfrm>
            <a:off x="7589837" y="3123884"/>
            <a:ext cx="1371600" cy="551192"/>
          </a:xfrm>
          <a:prstGeom prst="rect">
            <a:avLst/>
          </a:prstGeom>
          <a:noFill/>
        </p:spPr>
      </p:pic>
      <p:pic>
        <p:nvPicPr>
          <p:cNvPr id="82986" name="Picture 42" descr="Vicon"/>
          <p:cNvPicPr>
            <a:picLocks noChangeAspect="1" noChangeArrowheads="1"/>
          </p:cNvPicPr>
          <p:nvPr/>
        </p:nvPicPr>
        <p:blipFill>
          <a:blip r:embed="rId31"/>
          <a:srcRect/>
          <a:stretch>
            <a:fillRect/>
          </a:stretch>
        </p:blipFill>
        <p:spPr bwMode="auto">
          <a:xfrm>
            <a:off x="7924006" y="4715562"/>
            <a:ext cx="640080" cy="640080"/>
          </a:xfrm>
          <a:prstGeom prst="rect">
            <a:avLst/>
          </a:prstGeom>
          <a:noFill/>
        </p:spPr>
      </p:pic>
      <p:pic>
        <p:nvPicPr>
          <p:cNvPr id="82988" name="Picture 44" descr="Video Insight"/>
          <p:cNvPicPr>
            <a:picLocks noChangeAspect="1" noChangeArrowheads="1"/>
          </p:cNvPicPr>
          <p:nvPr/>
        </p:nvPicPr>
        <p:blipFill>
          <a:blip r:embed="rId32"/>
          <a:srcRect/>
          <a:stretch>
            <a:fillRect/>
          </a:stretch>
        </p:blipFill>
        <p:spPr bwMode="auto">
          <a:xfrm>
            <a:off x="7543800" y="5574752"/>
            <a:ext cx="1371600" cy="257175"/>
          </a:xfrm>
          <a:prstGeom prst="rect">
            <a:avLst/>
          </a:prstGeom>
          <a:noFill/>
        </p:spPr>
      </p:pic>
      <p:pic>
        <p:nvPicPr>
          <p:cNvPr id="82990" name="Picture 46" descr="3com"/>
          <p:cNvPicPr>
            <a:picLocks noChangeAspect="1" noChangeArrowheads="1"/>
          </p:cNvPicPr>
          <p:nvPr/>
        </p:nvPicPr>
        <p:blipFill>
          <a:blip r:embed="rId33"/>
          <a:srcRect/>
          <a:stretch>
            <a:fillRect/>
          </a:stretch>
        </p:blipFill>
        <p:spPr bwMode="auto">
          <a:xfrm>
            <a:off x="266700" y="929576"/>
            <a:ext cx="1058266" cy="640080"/>
          </a:xfrm>
          <a:prstGeom prst="rect">
            <a:avLst/>
          </a:prstGeom>
          <a:noFill/>
        </p:spPr>
      </p:pic>
      <p:pic>
        <p:nvPicPr>
          <p:cNvPr id="82992" name="Picture 48" descr="http://www.iqeye.com/images/stories/iluminar.png"/>
          <p:cNvPicPr>
            <a:picLocks noChangeAspect="1" noChangeArrowheads="1"/>
          </p:cNvPicPr>
          <p:nvPr/>
        </p:nvPicPr>
        <p:blipFill>
          <a:blip r:embed="rId34"/>
          <a:srcRect/>
          <a:stretch>
            <a:fillRect/>
          </a:stretch>
        </p:blipFill>
        <p:spPr bwMode="auto">
          <a:xfrm>
            <a:off x="2011362" y="4503355"/>
            <a:ext cx="1645920" cy="469045"/>
          </a:xfrm>
          <a:prstGeom prst="rect">
            <a:avLst/>
          </a:prstGeom>
          <a:noFill/>
        </p:spPr>
      </p:pic>
      <p:pic>
        <p:nvPicPr>
          <p:cNvPr id="82994" name="Picture 50" descr="Kowa"/>
          <p:cNvPicPr>
            <a:picLocks noChangeAspect="1" noChangeArrowheads="1"/>
          </p:cNvPicPr>
          <p:nvPr/>
        </p:nvPicPr>
        <p:blipFill>
          <a:blip r:embed="rId35"/>
          <a:srcRect/>
          <a:stretch>
            <a:fillRect/>
          </a:stretch>
        </p:blipFill>
        <p:spPr bwMode="auto">
          <a:xfrm>
            <a:off x="3824287" y="4055678"/>
            <a:ext cx="1536189" cy="640080"/>
          </a:xfrm>
          <a:prstGeom prst="rect">
            <a:avLst/>
          </a:prstGeom>
          <a:noFill/>
        </p:spPr>
      </p:pic>
      <p:pic>
        <p:nvPicPr>
          <p:cNvPr id="82996" name="Picture 52" descr="http://www.iqeye.com/images/stories/network%20optix_logo.jpg"/>
          <p:cNvPicPr>
            <a:picLocks noChangeAspect="1" noChangeArrowheads="1"/>
          </p:cNvPicPr>
          <p:nvPr/>
        </p:nvPicPr>
        <p:blipFill>
          <a:blip r:embed="rId36"/>
          <a:srcRect/>
          <a:stretch>
            <a:fillRect/>
          </a:stretch>
        </p:blipFill>
        <p:spPr bwMode="auto">
          <a:xfrm>
            <a:off x="5656262" y="2413031"/>
            <a:ext cx="1463040" cy="313511"/>
          </a:xfrm>
          <a:prstGeom prst="rect">
            <a:avLst/>
          </a:prstGeom>
          <a:noFill/>
        </p:spPr>
      </p:pic>
      <p:pic>
        <p:nvPicPr>
          <p:cNvPr id="82998" name="Picture 54" descr="Tamron"/>
          <p:cNvPicPr>
            <a:picLocks noChangeAspect="1" noChangeArrowheads="1"/>
          </p:cNvPicPr>
          <p:nvPr/>
        </p:nvPicPr>
        <p:blipFill>
          <a:blip r:embed="rId37"/>
          <a:srcRect/>
          <a:stretch>
            <a:fillRect/>
          </a:stretch>
        </p:blipFill>
        <p:spPr bwMode="auto">
          <a:xfrm>
            <a:off x="7529513" y="1924251"/>
            <a:ext cx="1371600" cy="365761"/>
          </a:xfrm>
          <a:prstGeom prst="rect">
            <a:avLst/>
          </a:prstGeom>
          <a:noFill/>
        </p:spPr>
      </p:pic>
      <p:pic>
        <p:nvPicPr>
          <p:cNvPr id="61446" name="Picture 8" descr="firetide_logo_hires02.gif"/>
          <p:cNvPicPr>
            <a:picLocks noChangeAspect="1"/>
          </p:cNvPicPr>
          <p:nvPr/>
        </p:nvPicPr>
        <p:blipFill>
          <a:blip r:embed="rId38" cstate="print"/>
          <a:srcRect/>
          <a:stretch>
            <a:fillRect/>
          </a:stretch>
        </p:blipFill>
        <p:spPr bwMode="auto">
          <a:xfrm>
            <a:off x="2130899" y="2529538"/>
            <a:ext cx="1371600" cy="482754"/>
          </a:xfrm>
          <a:prstGeom prst="rect">
            <a:avLst/>
          </a:prstGeom>
          <a:noFill/>
          <a:ln w="9525">
            <a:noFill/>
            <a:miter lim="800000"/>
            <a:headEnd/>
            <a:tailEnd/>
          </a:ln>
        </p:spPr>
      </p:pic>
      <p:pic>
        <p:nvPicPr>
          <p:cNvPr id="83000" name="Picture 56" descr="JVC Consumer Press Releases"/>
          <p:cNvPicPr>
            <a:picLocks noChangeAspect="1" noChangeArrowheads="1"/>
          </p:cNvPicPr>
          <p:nvPr/>
        </p:nvPicPr>
        <p:blipFill>
          <a:blip r:embed="rId39"/>
          <a:srcRect/>
          <a:stretch>
            <a:fillRect/>
          </a:stretch>
        </p:blipFill>
        <p:spPr bwMode="auto">
          <a:xfrm>
            <a:off x="4067970" y="3476309"/>
            <a:ext cx="1017271" cy="36576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4" descr="IQ705 6mm"/>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2164" name="Picture 5" descr="IQlogo_hires"/>
          <p:cNvPicPr>
            <a:picLocks noChangeAspect="1" noChangeArrowheads="1"/>
          </p:cNvPicPr>
          <p:nvPr/>
        </p:nvPicPr>
        <p:blipFill>
          <a:blip r:embed="rId4" cstate="print"/>
          <a:srcRect/>
          <a:stretch>
            <a:fillRect/>
          </a:stretch>
        </p:blipFill>
        <p:spPr bwMode="auto">
          <a:xfrm>
            <a:off x="7620000" y="6400800"/>
            <a:ext cx="1333500"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IQlogo_hires"/>
          <p:cNvPicPr>
            <a:picLocks noChangeAspect="1" noChangeArrowheads="1"/>
          </p:cNvPicPr>
          <p:nvPr/>
        </p:nvPicPr>
        <p:blipFill>
          <a:blip r:embed="rId3" cstate="print"/>
          <a:srcRect/>
          <a:stretch>
            <a:fillRect/>
          </a:stretch>
        </p:blipFill>
        <p:spPr bwMode="auto">
          <a:xfrm>
            <a:off x="7620000" y="6400800"/>
            <a:ext cx="1333500" cy="277813"/>
          </a:xfrm>
          <a:prstGeom prst="rect">
            <a:avLst/>
          </a:prstGeom>
          <a:noFill/>
          <a:ln w="9525">
            <a:noFill/>
            <a:miter lim="800000"/>
            <a:headEnd/>
            <a:tailEnd/>
          </a:ln>
        </p:spPr>
      </p:pic>
      <p:pic>
        <p:nvPicPr>
          <p:cNvPr id="75778" name="Picture 3" descr="EMMC 5mpix 4 mm"/>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75779" name="Text Box 4"/>
          <p:cNvSpPr txBox="1">
            <a:spLocks noChangeArrowheads="1"/>
          </p:cNvSpPr>
          <p:nvPr/>
        </p:nvSpPr>
        <p:spPr bwMode="auto">
          <a:xfrm>
            <a:off x="457200" y="283464"/>
            <a:ext cx="4876800" cy="336550"/>
          </a:xfrm>
          <a:prstGeom prst="rect">
            <a:avLst/>
          </a:prstGeom>
          <a:noFill/>
          <a:ln w="9525">
            <a:noFill/>
            <a:miter lim="800000"/>
            <a:headEnd/>
            <a:tailEnd/>
          </a:ln>
        </p:spPr>
        <p:txBody>
          <a:bodyPr anchor="t">
            <a:spAutoFit/>
          </a:bodyPr>
          <a:lstStyle/>
          <a:p>
            <a:r>
              <a:rPr lang="en-US" sz="1600" b="1">
                <a:solidFill>
                  <a:srgbClr val="0798A3"/>
                </a:solidFill>
              </a:rPr>
              <a:t>Eastern Maine Medical Center, Bangor, Maine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5" descr="Main Hallway image"/>
          <p:cNvPicPr>
            <a:picLocks noChangeAspect="1" noChangeArrowheads="1"/>
          </p:cNvPicPr>
          <p:nvPr/>
        </p:nvPicPr>
        <p:blipFill>
          <a:blip r:embed="rId2" cstate="print"/>
          <a:srcRect/>
          <a:stretch>
            <a:fillRect/>
          </a:stretch>
        </p:blipFill>
        <p:spPr bwMode="auto">
          <a:xfrm>
            <a:off x="0" y="-457200"/>
            <a:ext cx="9753600" cy="7802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5" descr="Halas Pool"/>
          <p:cNvPicPr>
            <a:picLocks noChangeAspect="1" noChangeArrowheads="1"/>
          </p:cNvPicPr>
          <p:nvPr/>
        </p:nvPicPr>
        <p:blipFill>
          <a:blip r:embed="rId2" cstate="print"/>
          <a:srcRect/>
          <a:stretch>
            <a:fillRect/>
          </a:stretch>
        </p:blipFill>
        <p:spPr bwMode="auto">
          <a:xfrm>
            <a:off x="-152400" y="-228600"/>
            <a:ext cx="9296400" cy="7437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C:\Documents and Settings\wnorman\My Documents\My Pictures\Image Folder\ECSC1.jpg"/>
          <p:cNvPicPr>
            <a:picLocks noChangeAspect="1" noChangeArrowheads="1"/>
          </p:cNvPicPr>
          <p:nvPr/>
        </p:nvPicPr>
        <p:blipFill>
          <a:blip r:embed="rId2" cstate="print"/>
          <a:srcRect/>
          <a:stretch>
            <a:fillRect/>
          </a:stretch>
        </p:blipFill>
        <p:spPr bwMode="auto">
          <a:xfrm>
            <a:off x="0" y="-457200"/>
            <a:ext cx="9144000" cy="731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cstate="print"/>
          <a:srcRect/>
          <a:stretch>
            <a:fillRect/>
          </a:stretch>
        </p:blipFill>
        <p:spPr bwMode="auto">
          <a:xfrm>
            <a:off x="381000" y="-152400"/>
            <a:ext cx="8763000" cy="701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501_Retail_US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88066" name="Picture 3" descr="IQlogo_hires"/>
          <p:cNvPicPr>
            <a:picLocks noChangeAspect="1" noChangeArrowheads="1"/>
          </p:cNvPicPr>
          <p:nvPr/>
        </p:nvPicPr>
        <p:blipFill>
          <a:blip r:embed="rId4" cstate="print"/>
          <a:srcRect/>
          <a:stretch>
            <a:fillRect/>
          </a:stretch>
        </p:blipFill>
        <p:spPr bwMode="auto">
          <a:xfrm>
            <a:off x="7620000" y="6400800"/>
            <a:ext cx="1333500"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IQ705 Jewelry sho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49507" name="Picture 3"/>
          <p:cNvPicPr>
            <a:picLocks noChangeAspect="1" noChangeArrowheads="1"/>
          </p:cNvPicPr>
          <p:nvPr/>
        </p:nvPicPr>
        <p:blipFill>
          <a:blip r:embed="rId4" cstate="print"/>
          <a:srcRect/>
          <a:stretch>
            <a:fillRect/>
          </a:stretch>
        </p:blipFill>
        <p:spPr bwMode="auto">
          <a:xfrm>
            <a:off x="609600" y="4724400"/>
            <a:ext cx="2362200" cy="1377950"/>
          </a:xfrm>
          <a:prstGeom prst="rect">
            <a:avLst/>
          </a:prstGeom>
          <a:noFill/>
          <a:ln w="28575">
            <a:solidFill>
              <a:schemeClr val="bg1"/>
            </a:solidFill>
            <a:miter lim="800000"/>
            <a:headEnd/>
            <a:tailEnd/>
          </a:ln>
        </p:spPr>
      </p:pic>
      <p:pic>
        <p:nvPicPr>
          <p:cNvPr id="149508" name="Picture 4"/>
          <p:cNvPicPr>
            <a:picLocks noChangeAspect="1" noChangeArrowheads="1"/>
          </p:cNvPicPr>
          <p:nvPr/>
        </p:nvPicPr>
        <p:blipFill>
          <a:blip r:embed="rId5" cstate="print"/>
          <a:srcRect/>
          <a:stretch>
            <a:fillRect/>
          </a:stretch>
        </p:blipFill>
        <p:spPr bwMode="auto">
          <a:xfrm>
            <a:off x="6019800" y="4800600"/>
            <a:ext cx="1762125" cy="1131888"/>
          </a:xfrm>
          <a:prstGeom prst="rect">
            <a:avLst/>
          </a:prstGeom>
          <a:noFill/>
          <a:ln w="28575">
            <a:solidFill>
              <a:schemeClr val="bg1"/>
            </a:solidFill>
            <a:miter lim="800000"/>
            <a:headEnd/>
            <a:tailEnd/>
          </a:ln>
        </p:spPr>
      </p:pic>
      <p:pic>
        <p:nvPicPr>
          <p:cNvPr id="149509" name="Picture 5"/>
          <p:cNvPicPr>
            <a:picLocks noChangeAspect="1" noChangeArrowheads="1"/>
          </p:cNvPicPr>
          <p:nvPr/>
        </p:nvPicPr>
        <p:blipFill>
          <a:blip r:embed="rId6" cstate="print"/>
          <a:srcRect/>
          <a:stretch>
            <a:fillRect/>
          </a:stretch>
        </p:blipFill>
        <p:spPr bwMode="auto">
          <a:xfrm>
            <a:off x="3733800" y="4495800"/>
            <a:ext cx="1584325" cy="1600200"/>
          </a:xfrm>
          <a:prstGeom prst="rect">
            <a:avLst/>
          </a:prstGeom>
          <a:noFill/>
          <a:ln w="28575">
            <a:solidFill>
              <a:schemeClr val="bg1"/>
            </a:solidFill>
            <a:miter lim="800000"/>
            <a:headEnd/>
            <a:tailEnd/>
          </a:ln>
        </p:spPr>
      </p:pic>
      <p:sp>
        <p:nvSpPr>
          <p:cNvPr id="149510" name="Line 6"/>
          <p:cNvSpPr>
            <a:spLocks noChangeShapeType="1"/>
          </p:cNvSpPr>
          <p:nvPr/>
        </p:nvSpPr>
        <p:spPr bwMode="auto">
          <a:xfrm flipH="1" flipV="1">
            <a:off x="609600" y="838200"/>
            <a:ext cx="838200" cy="3810000"/>
          </a:xfrm>
          <a:prstGeom prst="line">
            <a:avLst/>
          </a:prstGeom>
          <a:noFill/>
          <a:ln w="19050">
            <a:solidFill>
              <a:srgbClr val="0798A3"/>
            </a:solidFill>
            <a:round/>
            <a:headEnd/>
            <a:tailEnd type="triangle" w="med" len="med"/>
          </a:ln>
        </p:spPr>
        <p:txBody>
          <a:bodyPr/>
          <a:lstStyle/>
          <a:p>
            <a:endParaRPr lang="en-US"/>
          </a:p>
        </p:txBody>
      </p:sp>
      <p:sp>
        <p:nvSpPr>
          <p:cNvPr id="149511" name="Line 7"/>
          <p:cNvSpPr>
            <a:spLocks noChangeShapeType="1"/>
          </p:cNvSpPr>
          <p:nvPr/>
        </p:nvSpPr>
        <p:spPr bwMode="auto">
          <a:xfrm flipH="1" flipV="1">
            <a:off x="1905000" y="533400"/>
            <a:ext cx="2362200" cy="3886200"/>
          </a:xfrm>
          <a:prstGeom prst="line">
            <a:avLst/>
          </a:prstGeom>
          <a:noFill/>
          <a:ln w="19050">
            <a:solidFill>
              <a:srgbClr val="0798A3"/>
            </a:solidFill>
            <a:round/>
            <a:headEnd/>
            <a:tailEnd type="triangle" w="med" len="med"/>
          </a:ln>
        </p:spPr>
        <p:txBody>
          <a:bodyPr/>
          <a:lstStyle/>
          <a:p>
            <a:endParaRPr lang="en-US"/>
          </a:p>
        </p:txBody>
      </p:sp>
      <p:sp>
        <p:nvSpPr>
          <p:cNvPr id="149512" name="Line 8"/>
          <p:cNvSpPr>
            <a:spLocks noChangeShapeType="1"/>
          </p:cNvSpPr>
          <p:nvPr/>
        </p:nvSpPr>
        <p:spPr bwMode="auto">
          <a:xfrm flipV="1">
            <a:off x="6629400" y="609600"/>
            <a:ext cx="1524000" cy="4191000"/>
          </a:xfrm>
          <a:prstGeom prst="line">
            <a:avLst/>
          </a:prstGeom>
          <a:noFill/>
          <a:ln w="19050">
            <a:solidFill>
              <a:srgbClr val="0798A3"/>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95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5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animBg="1"/>
      <p:bldP spid="149511" grpId="0" animBg="1"/>
      <p:bldP spid="1495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701_Mall_Germany"/>
          <p:cNvPicPr>
            <a:picLocks noChangeAspect="1" noChangeArrowheads="1"/>
          </p:cNvPicPr>
          <p:nvPr/>
        </p:nvPicPr>
        <p:blipFill>
          <a:blip r:embed="rId3" cstate="print"/>
          <a:srcRect/>
          <a:stretch>
            <a:fillRect/>
          </a:stretch>
        </p:blipFill>
        <p:spPr bwMode="auto">
          <a:xfrm>
            <a:off x="0" y="0"/>
            <a:ext cx="9144000" cy="7315200"/>
          </a:xfrm>
          <a:prstGeom prst="rect">
            <a:avLst/>
          </a:prstGeom>
          <a:solidFill>
            <a:schemeClr val="bg1">
              <a:alpha val="39999"/>
            </a:schemeClr>
          </a:solidFill>
          <a:ln w="9525">
            <a:noFill/>
            <a:miter lim="800000"/>
            <a:headEnd/>
            <a:tailEnd/>
          </a:ln>
        </p:spPr>
      </p:pic>
      <p:pic>
        <p:nvPicPr>
          <p:cNvPr id="90114" name="Picture 3" descr="IQlogo_hires"/>
          <p:cNvPicPr>
            <a:picLocks noChangeAspect="1" noChangeArrowheads="1"/>
          </p:cNvPicPr>
          <p:nvPr/>
        </p:nvPicPr>
        <p:blipFill>
          <a:blip r:embed="rId4" cstate="print"/>
          <a:srcRect/>
          <a:stretch>
            <a:fillRect/>
          </a:stretch>
        </p:blipFill>
        <p:spPr bwMode="auto">
          <a:xfrm>
            <a:off x="7620000" y="6400800"/>
            <a:ext cx="1333500" cy="27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86" y="1057275"/>
            <a:ext cx="2309090" cy="785370"/>
          </a:xfrm>
          <a:prstGeom prst="rect">
            <a:avLst/>
          </a:prstGeom>
          <a:noFill/>
          <a:ln w="9525">
            <a:noFill/>
            <a:miter lim="800000"/>
            <a:headEnd/>
            <a:tailEnd/>
          </a:ln>
          <a:effectLst/>
        </p:spPr>
        <p:txBody>
          <a:bodyPr lIns="182880" tIns="182880" rIns="182880" bIns="228600" anchor="t">
            <a:spAutoFit/>
          </a:bodyPr>
          <a:lstStyle/>
          <a:p>
            <a:pPr>
              <a:spcBef>
                <a:spcPts val="0"/>
              </a:spcBef>
            </a:pPr>
            <a:r>
              <a:rPr lang="nl-NL" sz="1200" dirty="0">
                <a:solidFill>
                  <a:schemeClr val="bg1"/>
                </a:solidFill>
                <a:cs typeface="Arial" charset="0"/>
              </a:rPr>
              <a:t>IQeye 5.0 MP </a:t>
            </a:r>
          </a:p>
          <a:p>
            <a:pPr>
              <a:spcBef>
                <a:spcPts val="0"/>
              </a:spcBef>
            </a:pPr>
            <a:r>
              <a:rPr lang="nl-NL" sz="1200" dirty="0" smtClean="0">
                <a:solidFill>
                  <a:schemeClr val="bg1"/>
                </a:solidFill>
                <a:cs typeface="Arial" charset="0"/>
              </a:rPr>
              <a:t>2560 x 1920</a:t>
            </a:r>
            <a:endParaRPr lang="nl-NL" sz="1200" dirty="0">
              <a:solidFill>
                <a:schemeClr val="bg1"/>
              </a:solidFill>
              <a:cs typeface="Arial" charset="0"/>
            </a:endParaRPr>
          </a:p>
        </p:txBody>
      </p:sp>
      <p:grpSp>
        <p:nvGrpSpPr>
          <p:cNvPr id="15" name="Group 14"/>
          <p:cNvGrpSpPr/>
          <p:nvPr/>
        </p:nvGrpSpPr>
        <p:grpSpPr>
          <a:xfrm>
            <a:off x="-7739" y="0"/>
            <a:ext cx="9140428" cy="6858000"/>
            <a:chOff x="-7739" y="0"/>
            <a:chExt cx="9140428" cy="6858000"/>
          </a:xfrm>
        </p:grpSpPr>
        <p:pic>
          <p:nvPicPr>
            <p:cNvPr id="63490" name="Picture 2" descr="C:\Users\lhopkins\AppData\Local\Microsoft\Windows\Temporary Internet Files\Content.Outlook\OS1A18B0\Resolutions Compared.jpg"/>
            <p:cNvPicPr>
              <a:picLocks noChangeAspect="1" noChangeArrowheads="1"/>
            </p:cNvPicPr>
            <p:nvPr/>
          </p:nvPicPr>
          <p:blipFill>
            <a:blip r:embed="rId2"/>
            <a:srcRect/>
            <a:stretch>
              <a:fillRect/>
            </a:stretch>
          </p:blipFill>
          <p:spPr bwMode="auto">
            <a:xfrm>
              <a:off x="-7739" y="0"/>
              <a:ext cx="9140428" cy="6858000"/>
            </a:xfrm>
            <a:prstGeom prst="rect">
              <a:avLst/>
            </a:prstGeom>
            <a:noFill/>
          </p:spPr>
        </p:pic>
        <p:sp>
          <p:nvSpPr>
            <p:cNvPr id="4" name="Text Box 7"/>
            <p:cNvSpPr txBox="1">
              <a:spLocks noChangeArrowheads="1"/>
            </p:cNvSpPr>
            <p:nvPr/>
          </p:nvSpPr>
          <p:spPr bwMode="auto">
            <a:xfrm>
              <a:off x="76201" y="1743075"/>
              <a:ext cx="1752600" cy="461193"/>
            </a:xfrm>
            <a:prstGeom prst="rect">
              <a:avLst/>
            </a:prstGeom>
            <a:noFill/>
          </p:spPr>
          <p:txBody>
            <a:bodyPr wrap="square" anchor="t">
              <a:spAutoFit/>
            </a:bodyPr>
            <a:lstStyle/>
            <a:p>
              <a:pPr>
                <a:spcBef>
                  <a:spcPts val="0"/>
                </a:spcBef>
              </a:pPr>
              <a:r>
                <a:rPr lang="nl-NL" sz="1200" dirty="0">
                  <a:solidFill>
                    <a:schemeClr val="bg1"/>
                  </a:solidFill>
                  <a:cs typeface="Arial" charset="0"/>
                </a:rPr>
                <a:t>IQeye </a:t>
              </a:r>
              <a:r>
                <a:rPr lang="nl-NL" sz="1200" dirty="0" smtClean="0">
                  <a:solidFill>
                    <a:schemeClr val="bg1"/>
                  </a:solidFill>
                  <a:cs typeface="Arial" charset="0"/>
                </a:rPr>
                <a:t>3.6 </a:t>
              </a:r>
              <a:r>
                <a:rPr lang="nl-NL" sz="1200" dirty="0">
                  <a:solidFill>
                    <a:schemeClr val="bg1"/>
                  </a:solidFill>
                  <a:cs typeface="Arial" charset="0"/>
                </a:rPr>
                <a:t>MP </a:t>
              </a:r>
            </a:p>
            <a:p>
              <a:pPr>
                <a:spcBef>
                  <a:spcPts val="0"/>
                </a:spcBef>
              </a:pPr>
              <a:r>
                <a:rPr lang="nl-NL" sz="1200" dirty="0" smtClean="0">
                  <a:solidFill>
                    <a:schemeClr val="bg1"/>
                  </a:solidFill>
                  <a:cs typeface="Arial" charset="0"/>
                </a:rPr>
                <a:t>2560 x 1440</a:t>
              </a:r>
            </a:p>
          </p:txBody>
        </p:sp>
        <p:sp>
          <p:nvSpPr>
            <p:cNvPr id="5" name="Text Box 7"/>
            <p:cNvSpPr txBox="1">
              <a:spLocks noChangeArrowheads="1"/>
            </p:cNvSpPr>
            <p:nvPr/>
          </p:nvSpPr>
          <p:spPr bwMode="auto">
            <a:xfrm>
              <a:off x="1871411" y="1397598"/>
              <a:ext cx="1968804" cy="462353"/>
            </a:xfrm>
            <a:prstGeom prst="rect">
              <a:avLst/>
            </a:prstGeom>
            <a:noFill/>
            <a:ln w="9525">
              <a:noFill/>
              <a:miter lim="800000"/>
              <a:headEnd/>
              <a:tailEnd/>
            </a:ln>
            <a:effectLst/>
          </p:spPr>
          <p:txBody>
            <a:bodyPr anchor="t">
              <a:spAutoFit/>
            </a:bodyPr>
            <a:lstStyle/>
            <a:p>
              <a:pPr>
                <a:spcBef>
                  <a:spcPts val="0"/>
                </a:spcBef>
              </a:pPr>
              <a:r>
                <a:rPr lang="nl-NL" sz="1200" dirty="0">
                  <a:solidFill>
                    <a:schemeClr val="bg1"/>
                  </a:solidFill>
                  <a:cs typeface="Arial" charset="0"/>
                </a:rPr>
                <a:t>IQeye 3.1 MP </a:t>
              </a:r>
            </a:p>
            <a:p>
              <a:pPr>
                <a:spcBef>
                  <a:spcPts val="0"/>
                </a:spcBef>
              </a:pPr>
              <a:r>
                <a:rPr lang="nl-NL" sz="1200" dirty="0" smtClean="0">
                  <a:solidFill>
                    <a:schemeClr val="bg1"/>
                  </a:solidFill>
                  <a:cs typeface="Arial" charset="0"/>
                </a:rPr>
                <a:t>2048 x 1536</a:t>
              </a:r>
            </a:p>
          </p:txBody>
        </p:sp>
        <p:sp>
          <p:nvSpPr>
            <p:cNvPr id="6" name="Text Box 10"/>
            <p:cNvSpPr txBox="1">
              <a:spLocks noChangeArrowheads="1"/>
            </p:cNvSpPr>
            <p:nvPr/>
          </p:nvSpPr>
          <p:spPr bwMode="auto">
            <a:xfrm>
              <a:off x="3471236" y="2548440"/>
              <a:ext cx="2929563" cy="461665"/>
            </a:xfrm>
            <a:prstGeom prst="rect">
              <a:avLst/>
            </a:prstGeom>
            <a:noFill/>
            <a:ln w="9525">
              <a:noFill/>
              <a:miter lim="800000"/>
              <a:headEnd/>
              <a:tailEnd/>
            </a:ln>
            <a:effectLst/>
          </p:spPr>
          <p:txBody>
            <a:bodyPr wrap="square">
              <a:spAutoFit/>
            </a:bodyPr>
            <a:lstStyle/>
            <a:p>
              <a:pPr>
                <a:spcBef>
                  <a:spcPts val="0"/>
                </a:spcBef>
              </a:pPr>
              <a:r>
                <a:rPr lang="nl-NL" sz="1200" dirty="0">
                  <a:solidFill>
                    <a:schemeClr val="bg1"/>
                  </a:solidFill>
                  <a:cs typeface="Arial" charset="0"/>
                </a:rPr>
                <a:t>IQeye 2.0 </a:t>
              </a:r>
              <a:r>
                <a:rPr lang="nl-NL" sz="1200" dirty="0" smtClean="0">
                  <a:solidFill>
                    <a:schemeClr val="bg1"/>
                  </a:solidFill>
                  <a:cs typeface="Arial" charset="0"/>
                </a:rPr>
                <a:t>MP / HD1080p </a:t>
              </a:r>
              <a:endParaRPr lang="nl-NL" sz="1200" dirty="0">
                <a:solidFill>
                  <a:schemeClr val="bg1"/>
                </a:solidFill>
                <a:cs typeface="Arial" charset="0"/>
              </a:endParaRPr>
            </a:p>
            <a:p>
              <a:pPr>
                <a:spcBef>
                  <a:spcPts val="0"/>
                </a:spcBef>
              </a:pPr>
              <a:r>
                <a:rPr lang="nl-NL" sz="1200" dirty="0" smtClean="0">
                  <a:solidFill>
                    <a:schemeClr val="bg1"/>
                  </a:solidFill>
                  <a:cs typeface="Arial" charset="0"/>
                </a:rPr>
                <a:t>1600 x 1200</a:t>
              </a:r>
              <a:endParaRPr lang="nl-NL" sz="1200" dirty="0">
                <a:solidFill>
                  <a:schemeClr val="bg1"/>
                </a:solidFill>
                <a:cs typeface="Arial" charset="0"/>
              </a:endParaRPr>
            </a:p>
          </p:txBody>
        </p:sp>
        <p:sp>
          <p:nvSpPr>
            <p:cNvPr id="7" name="Text Box 10"/>
            <p:cNvSpPr txBox="1">
              <a:spLocks noChangeArrowheads="1"/>
            </p:cNvSpPr>
            <p:nvPr/>
          </p:nvSpPr>
          <p:spPr bwMode="auto">
            <a:xfrm>
              <a:off x="2311882" y="3025785"/>
              <a:ext cx="2551265" cy="461715"/>
            </a:xfrm>
            <a:prstGeom prst="rect">
              <a:avLst/>
            </a:prstGeom>
            <a:noFill/>
            <a:ln w="9525">
              <a:noFill/>
              <a:miter lim="800000"/>
              <a:headEnd/>
              <a:tailEnd/>
            </a:ln>
            <a:effectLst/>
          </p:spPr>
          <p:txBody>
            <a:bodyPr>
              <a:spAutoFit/>
            </a:bodyPr>
            <a:lstStyle/>
            <a:p>
              <a:pPr>
                <a:spcBef>
                  <a:spcPts val="0"/>
                </a:spcBef>
              </a:pPr>
              <a:r>
                <a:rPr lang="nl-NL" sz="1200" dirty="0">
                  <a:solidFill>
                    <a:schemeClr val="bg1"/>
                  </a:solidFill>
                  <a:cs typeface="Arial" charset="0"/>
                </a:rPr>
                <a:t>IQeye 2.0 </a:t>
              </a:r>
              <a:r>
                <a:rPr lang="nl-NL" sz="1200" dirty="0" smtClean="0">
                  <a:solidFill>
                    <a:schemeClr val="bg1"/>
                  </a:solidFill>
                  <a:cs typeface="Arial" charset="0"/>
                </a:rPr>
                <a:t>MP / HD1080p </a:t>
              </a:r>
              <a:endParaRPr lang="nl-NL" sz="1200" dirty="0">
                <a:solidFill>
                  <a:schemeClr val="bg1"/>
                </a:solidFill>
                <a:cs typeface="Arial" charset="0"/>
              </a:endParaRPr>
            </a:p>
            <a:p>
              <a:pPr>
                <a:spcBef>
                  <a:spcPts val="0"/>
                </a:spcBef>
              </a:pPr>
              <a:r>
                <a:rPr lang="nl-NL" sz="1200" dirty="0" smtClean="0">
                  <a:solidFill>
                    <a:schemeClr val="bg1"/>
                  </a:solidFill>
                  <a:cs typeface="Arial" charset="0"/>
                </a:rPr>
                <a:t>1920 x 1080</a:t>
              </a:r>
              <a:endParaRPr lang="nl-NL" sz="1200" dirty="0">
                <a:solidFill>
                  <a:schemeClr val="bg1"/>
                </a:solidFill>
                <a:cs typeface="Arial" charset="0"/>
              </a:endParaRPr>
            </a:p>
          </p:txBody>
        </p:sp>
        <p:sp>
          <p:nvSpPr>
            <p:cNvPr id="8" name="Text Box 14"/>
            <p:cNvSpPr txBox="1">
              <a:spLocks noChangeArrowheads="1"/>
            </p:cNvSpPr>
            <p:nvPr/>
          </p:nvSpPr>
          <p:spPr bwMode="auto">
            <a:xfrm>
              <a:off x="4601399" y="3237844"/>
              <a:ext cx="1180276" cy="461211"/>
            </a:xfrm>
            <a:prstGeom prst="rect">
              <a:avLst/>
            </a:prstGeom>
            <a:noFill/>
          </p:spPr>
          <p:txBody>
            <a:bodyPr wrap="square">
              <a:spAutoFit/>
            </a:bodyPr>
            <a:lstStyle/>
            <a:p>
              <a:pPr>
                <a:spcBef>
                  <a:spcPts val="0"/>
                </a:spcBef>
              </a:pPr>
              <a:r>
                <a:rPr lang="nl-NL" sz="1200" dirty="0">
                  <a:solidFill>
                    <a:schemeClr val="bg1"/>
                  </a:solidFill>
                  <a:cs typeface="Arial" charset="0"/>
                </a:rPr>
                <a:t>IQeye 1.3 MP </a:t>
              </a:r>
            </a:p>
            <a:p>
              <a:pPr>
                <a:spcBef>
                  <a:spcPts val="0"/>
                </a:spcBef>
              </a:pPr>
              <a:r>
                <a:rPr lang="nl-NL" sz="1200" dirty="0" smtClean="0">
                  <a:solidFill>
                    <a:schemeClr val="bg1"/>
                  </a:solidFill>
                  <a:cs typeface="Arial" charset="0"/>
                </a:rPr>
                <a:t>1280 x 1024</a:t>
              </a:r>
              <a:endParaRPr lang="nl-NL" sz="1200" dirty="0">
                <a:solidFill>
                  <a:schemeClr val="bg1"/>
                </a:solidFill>
                <a:cs typeface="Arial" charset="0"/>
              </a:endParaRPr>
            </a:p>
          </p:txBody>
        </p:sp>
        <p:sp>
          <p:nvSpPr>
            <p:cNvPr id="9" name="Text Box 14"/>
            <p:cNvSpPr txBox="1">
              <a:spLocks noChangeArrowheads="1"/>
            </p:cNvSpPr>
            <p:nvPr/>
          </p:nvSpPr>
          <p:spPr bwMode="auto">
            <a:xfrm>
              <a:off x="4601399" y="4289249"/>
              <a:ext cx="2010044" cy="461665"/>
            </a:xfrm>
            <a:prstGeom prst="rect">
              <a:avLst/>
            </a:prstGeom>
            <a:solidFill>
              <a:schemeClr val="bg1"/>
            </a:solidFill>
            <a:ln w="9525">
              <a:noFill/>
              <a:miter lim="800000"/>
              <a:headEnd/>
              <a:tailEnd/>
            </a:ln>
            <a:effectLst/>
          </p:spPr>
          <p:txBody>
            <a:bodyPr wrap="square">
              <a:spAutoFit/>
            </a:bodyPr>
            <a:lstStyle/>
            <a:p>
              <a:pPr>
                <a:spcBef>
                  <a:spcPts val="0"/>
                </a:spcBef>
              </a:pPr>
              <a:r>
                <a:rPr lang="nl-NL" sz="1200" dirty="0" smtClean="0">
                  <a:solidFill>
                    <a:schemeClr val="tx1">
                      <a:lumMod val="65000"/>
                      <a:lumOff val="35000"/>
                    </a:schemeClr>
                  </a:solidFill>
                  <a:cs typeface="Arial" charset="0"/>
                </a:rPr>
                <a:t>IQeye 1.0 MP / HD720p</a:t>
              </a:r>
              <a:endParaRPr lang="nl-NL" sz="1200" dirty="0">
                <a:solidFill>
                  <a:schemeClr val="tx1">
                    <a:lumMod val="65000"/>
                    <a:lumOff val="35000"/>
                  </a:schemeClr>
                </a:solidFill>
                <a:cs typeface="Arial" charset="0"/>
              </a:endParaRPr>
            </a:p>
            <a:p>
              <a:pPr>
                <a:spcBef>
                  <a:spcPts val="0"/>
                </a:spcBef>
              </a:pPr>
              <a:r>
                <a:rPr lang="nl-NL" sz="1200" dirty="0" smtClean="0">
                  <a:solidFill>
                    <a:schemeClr val="tx1">
                      <a:lumMod val="65000"/>
                      <a:lumOff val="35000"/>
                    </a:schemeClr>
                  </a:solidFill>
                  <a:cs typeface="Arial" charset="0"/>
                </a:rPr>
                <a:t>1280 x 720</a:t>
              </a:r>
            </a:p>
          </p:txBody>
        </p:sp>
        <p:sp>
          <p:nvSpPr>
            <p:cNvPr id="10" name="Text Box 17"/>
            <p:cNvSpPr txBox="1">
              <a:spLocks noChangeArrowheads="1"/>
            </p:cNvSpPr>
            <p:nvPr/>
          </p:nvSpPr>
          <p:spPr bwMode="auto">
            <a:xfrm>
              <a:off x="6601918" y="4820671"/>
              <a:ext cx="1808747" cy="277246"/>
            </a:xfrm>
            <a:prstGeom prst="rect">
              <a:avLst/>
            </a:prstGeom>
            <a:solidFill>
              <a:schemeClr val="tx1">
                <a:lumMod val="75000"/>
                <a:lumOff val="25000"/>
              </a:schemeClr>
            </a:solidFill>
            <a:ln w="9525">
              <a:noFill/>
              <a:miter lim="800000"/>
              <a:headEnd/>
              <a:tailEnd/>
            </a:ln>
            <a:effectLst/>
          </p:spPr>
          <p:txBody>
            <a:bodyPr anchor="t">
              <a:spAutoFit/>
            </a:bodyPr>
            <a:lstStyle/>
            <a:p>
              <a:pPr>
                <a:spcBef>
                  <a:spcPct val="50000"/>
                </a:spcBef>
              </a:pPr>
              <a:r>
                <a:rPr lang="nl-NL" sz="1200" dirty="0">
                  <a:solidFill>
                    <a:schemeClr val="bg1"/>
                  </a:solidFill>
                  <a:cs typeface="Arial" charset="0"/>
                </a:rPr>
                <a:t>PAL </a:t>
              </a:r>
              <a:r>
                <a:rPr lang="nl-NL" sz="1200" dirty="0" smtClean="0">
                  <a:solidFill>
                    <a:schemeClr val="bg1"/>
                  </a:solidFill>
                  <a:cs typeface="Arial" charset="0"/>
                </a:rPr>
                <a:t>720 x 576</a:t>
              </a:r>
              <a:endParaRPr lang="nl-NL" sz="1200" dirty="0">
                <a:solidFill>
                  <a:schemeClr val="bg1"/>
                </a:solidFill>
                <a:cs typeface="Arial" charset="0"/>
              </a:endParaRPr>
            </a:p>
          </p:txBody>
        </p:sp>
        <p:sp>
          <p:nvSpPr>
            <p:cNvPr id="11" name="Text Box 17"/>
            <p:cNvSpPr txBox="1">
              <a:spLocks noChangeArrowheads="1"/>
            </p:cNvSpPr>
            <p:nvPr/>
          </p:nvSpPr>
          <p:spPr bwMode="auto">
            <a:xfrm rot="16200000">
              <a:off x="5948425" y="5891182"/>
              <a:ext cx="1533525" cy="400110"/>
            </a:xfrm>
            <a:prstGeom prst="rect">
              <a:avLst/>
            </a:prstGeom>
            <a:noFill/>
            <a:ln w="9525">
              <a:noFill/>
              <a:miter lim="800000"/>
              <a:headEnd/>
              <a:tailEnd/>
            </a:ln>
            <a:effectLst/>
          </p:spPr>
          <p:txBody>
            <a:bodyPr wrap="square" anchor="t">
              <a:spAutoFit/>
            </a:bodyPr>
            <a:lstStyle/>
            <a:p>
              <a:pPr>
                <a:spcBef>
                  <a:spcPts val="0"/>
                </a:spcBef>
              </a:pPr>
              <a:r>
                <a:rPr lang="nl-NL" sz="1000" dirty="0" smtClean="0">
                  <a:solidFill>
                    <a:schemeClr val="tx1">
                      <a:lumMod val="65000"/>
                      <a:lumOff val="35000"/>
                    </a:schemeClr>
                  </a:solidFill>
                  <a:cs typeface="Arial" charset="0"/>
                </a:rPr>
                <a:t>IQeye 0.3 MP / SD480p</a:t>
              </a:r>
            </a:p>
            <a:p>
              <a:pPr>
                <a:spcBef>
                  <a:spcPts val="0"/>
                </a:spcBef>
              </a:pPr>
              <a:r>
                <a:rPr lang="nl-NL" sz="1000" dirty="0" smtClean="0">
                  <a:solidFill>
                    <a:schemeClr val="tx1">
                      <a:lumMod val="65000"/>
                      <a:lumOff val="35000"/>
                    </a:schemeClr>
                  </a:solidFill>
                  <a:cs typeface="Arial" charset="0"/>
                </a:rPr>
                <a:t>720 x 480</a:t>
              </a:r>
              <a:endParaRPr lang="nl-NL" sz="1000" dirty="0">
                <a:solidFill>
                  <a:schemeClr val="tx1">
                    <a:lumMod val="65000"/>
                    <a:lumOff val="35000"/>
                  </a:schemeClr>
                </a:solidFill>
                <a:cs typeface="Arial" charset="0"/>
              </a:endParaRPr>
            </a:p>
          </p:txBody>
        </p:sp>
        <p:sp>
          <p:nvSpPr>
            <p:cNvPr id="12" name="Text Box 20"/>
            <p:cNvSpPr txBox="1">
              <a:spLocks noChangeArrowheads="1"/>
            </p:cNvSpPr>
            <p:nvPr/>
          </p:nvSpPr>
          <p:spPr bwMode="auto">
            <a:xfrm>
              <a:off x="6922566" y="5201473"/>
              <a:ext cx="1246909" cy="468031"/>
            </a:xfrm>
            <a:prstGeom prst="rect">
              <a:avLst/>
            </a:prstGeom>
            <a:noFill/>
            <a:ln w="9525">
              <a:noFill/>
              <a:miter lim="800000"/>
              <a:headEnd/>
              <a:tailEnd/>
            </a:ln>
            <a:effectLst/>
          </p:spPr>
          <p:txBody>
            <a:bodyPr anchor="t">
              <a:spAutoFit/>
            </a:bodyPr>
            <a:lstStyle/>
            <a:p>
              <a:pPr>
                <a:spcBef>
                  <a:spcPts val="0"/>
                </a:spcBef>
              </a:pPr>
              <a:r>
                <a:rPr lang="nl-NL" sz="1200" dirty="0">
                  <a:solidFill>
                    <a:schemeClr val="tx1">
                      <a:lumMod val="65000"/>
                      <a:lumOff val="35000"/>
                    </a:schemeClr>
                  </a:solidFill>
                  <a:cs typeface="Arial" charset="0"/>
                </a:rPr>
                <a:t>VGA </a:t>
              </a:r>
            </a:p>
            <a:p>
              <a:pPr>
                <a:spcBef>
                  <a:spcPts val="0"/>
                </a:spcBef>
              </a:pPr>
              <a:r>
                <a:rPr lang="nl-NL" sz="1200" dirty="0" smtClean="0">
                  <a:solidFill>
                    <a:schemeClr val="tx1">
                      <a:lumMod val="65000"/>
                      <a:lumOff val="35000"/>
                    </a:schemeClr>
                  </a:solidFill>
                  <a:cs typeface="Arial" charset="0"/>
                </a:rPr>
                <a:t>640 x 480</a:t>
              </a:r>
              <a:endParaRPr lang="nl-NL" sz="1200" dirty="0">
                <a:solidFill>
                  <a:schemeClr val="tx1">
                    <a:lumMod val="65000"/>
                    <a:lumOff val="35000"/>
                  </a:schemeClr>
                </a:solidFill>
                <a:cs typeface="Arial" charset="0"/>
              </a:endParaRPr>
            </a:p>
          </p:txBody>
        </p:sp>
        <p:sp>
          <p:nvSpPr>
            <p:cNvPr id="13" name="Text Box 23"/>
            <p:cNvSpPr txBox="1">
              <a:spLocks noChangeArrowheads="1"/>
            </p:cNvSpPr>
            <p:nvPr/>
          </p:nvSpPr>
          <p:spPr bwMode="auto">
            <a:xfrm>
              <a:off x="7916317" y="6048375"/>
              <a:ext cx="1027658" cy="646331"/>
            </a:xfrm>
            <a:prstGeom prst="rect">
              <a:avLst/>
            </a:prstGeom>
            <a:noFill/>
            <a:ln w="9525">
              <a:noFill/>
              <a:miter lim="800000"/>
              <a:headEnd/>
              <a:tailEnd/>
            </a:ln>
            <a:effectLst/>
          </p:spPr>
          <p:txBody>
            <a:bodyPr wrap="square" anchor="t">
              <a:spAutoFit/>
            </a:bodyPr>
            <a:lstStyle/>
            <a:p>
              <a:pPr>
                <a:spcBef>
                  <a:spcPts val="0"/>
                </a:spcBef>
              </a:pPr>
              <a:r>
                <a:rPr lang="nl-NL" sz="1200" dirty="0" smtClean="0">
                  <a:solidFill>
                    <a:schemeClr val="tx1">
                      <a:lumMod val="65000"/>
                      <a:lumOff val="35000"/>
                    </a:schemeClr>
                  </a:solidFill>
                  <a:cs typeface="Arial" charset="0"/>
                </a:rPr>
                <a:t>SIF </a:t>
              </a:r>
              <a:endParaRPr lang="nl-NL" sz="1200" dirty="0">
                <a:solidFill>
                  <a:schemeClr val="tx1">
                    <a:lumMod val="65000"/>
                    <a:lumOff val="35000"/>
                  </a:schemeClr>
                </a:solidFill>
                <a:cs typeface="Arial" charset="0"/>
              </a:endParaRPr>
            </a:p>
            <a:p>
              <a:pPr>
                <a:spcBef>
                  <a:spcPts val="0"/>
                </a:spcBef>
              </a:pPr>
              <a:r>
                <a:rPr lang="nl-NL" sz="1200" dirty="0" smtClean="0">
                  <a:solidFill>
                    <a:schemeClr val="tx1">
                      <a:lumMod val="65000"/>
                      <a:lumOff val="35000"/>
                    </a:schemeClr>
                  </a:solidFill>
                  <a:cs typeface="Arial" charset="0"/>
                </a:rPr>
                <a:t>352 x 240</a:t>
              </a:r>
            </a:p>
            <a:p>
              <a:pPr>
                <a:spcBef>
                  <a:spcPts val="0"/>
                </a:spcBef>
              </a:pPr>
              <a:endParaRPr lang="nl-NL" sz="1200" dirty="0">
                <a:solidFill>
                  <a:schemeClr val="tx1">
                    <a:lumMod val="65000"/>
                    <a:lumOff val="35000"/>
                  </a:schemeClr>
                </a:solidFill>
                <a:cs typeface="Arial" charset="0"/>
              </a:endParaRPr>
            </a:p>
          </p:txBody>
        </p:sp>
      </p:grpSp>
      <p:sp>
        <p:nvSpPr>
          <p:cNvPr id="14" name="TextBox 13"/>
          <p:cNvSpPr txBox="1"/>
          <p:nvPr/>
        </p:nvSpPr>
        <p:spPr>
          <a:xfrm>
            <a:off x="2581275" y="0"/>
            <a:ext cx="6362700" cy="461665"/>
          </a:xfrm>
          <a:prstGeom prst="rect">
            <a:avLst/>
          </a:prstGeom>
          <a:noFill/>
        </p:spPr>
        <p:txBody>
          <a:bodyPr wrap="square" rtlCol="0">
            <a:spAutoFit/>
          </a:bodyPr>
          <a:lstStyle/>
          <a:p>
            <a:r>
              <a:rPr lang="en-US" sz="2400" b="1" dirty="0" smtClean="0">
                <a:solidFill>
                  <a:schemeClr val="bg1"/>
                </a:solidFill>
              </a:rPr>
              <a:t>Resolutions Compared</a:t>
            </a:r>
            <a:endParaRPr lang="en-US" sz="2400" b="1"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4" descr="Casino702_overview_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ml-20040218-flash"/>
          <p:cNvPicPr>
            <a:picLocks noGrp="1" noChangeAspect="1" noChangeArrowheads="1"/>
          </p:cNvPicPr>
          <p:nvPr>
            <p:ph type="body" idx="4294967295"/>
          </p:nvPr>
        </p:nvPicPr>
        <p:blipFill>
          <a:blip r:embed="rId2" cstate="print"/>
          <a:srcRect/>
          <a:stretch>
            <a:fillRect/>
          </a:stretch>
        </p:blipFill>
        <p:spPr>
          <a:xfrm>
            <a:off x="0" y="0"/>
            <a:ext cx="9144000" cy="6872288"/>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IQlogo_hires"/>
          <p:cNvPicPr>
            <a:picLocks noChangeAspect="1" noChangeArrowheads="1"/>
          </p:cNvPicPr>
          <p:nvPr/>
        </p:nvPicPr>
        <p:blipFill>
          <a:blip r:embed="rId3" cstate="print"/>
          <a:srcRect/>
          <a:stretch>
            <a:fillRect/>
          </a:stretch>
        </p:blipFill>
        <p:spPr bwMode="auto">
          <a:xfrm>
            <a:off x="7620000" y="6400800"/>
            <a:ext cx="1333500" cy="277813"/>
          </a:xfrm>
          <a:prstGeom prst="rect">
            <a:avLst/>
          </a:prstGeom>
          <a:noFill/>
          <a:ln w="9525">
            <a:noFill/>
            <a:miter lim="800000"/>
            <a:headEnd/>
            <a:tailEnd/>
          </a:ln>
        </p:spPr>
      </p:pic>
      <p:pic>
        <p:nvPicPr>
          <p:cNvPr id="103426" name="Picture 3" descr="MtnSunset"/>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0" y="-7144"/>
            <a:ext cx="9163050" cy="68722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457200" y="1733550"/>
            <a:ext cx="5867400" cy="785343"/>
          </a:xfrm>
          <a:prstGeom prst="rect">
            <a:avLst/>
          </a:prstGeom>
          <a:noFill/>
          <a:ln w="9525" algn="ctr">
            <a:noFill/>
            <a:miter lim="800000"/>
            <a:headEnd/>
            <a:tailEnd/>
          </a:ln>
        </p:spPr>
        <p:txBody>
          <a:bodyPr>
            <a:spAutoFit/>
          </a:bodyPr>
          <a:lstStyle/>
          <a:p>
            <a:pPr marL="342900" indent="-342900" eaLnBrk="0" hangingPunct="0">
              <a:lnSpc>
                <a:spcPct val="150000"/>
              </a:lnSpc>
              <a:spcBef>
                <a:spcPct val="20000"/>
              </a:spcBef>
              <a:buClr>
                <a:srgbClr val="0798A3"/>
              </a:buClr>
              <a:buFont typeface="Arial" pitchFamily="34" charset="0"/>
              <a:buChar char="˃"/>
              <a:defRPr/>
            </a:pPr>
            <a:r>
              <a:rPr lang="en-US" altLang="en-US" sz="1600" dirty="0">
                <a:solidFill>
                  <a:schemeClr val="bg1">
                    <a:lumMod val="50000"/>
                  </a:schemeClr>
                </a:solidFill>
                <a:latin typeface="Arial"/>
                <a:cs typeface="Arial"/>
              </a:rPr>
              <a:t> Pixel:  is short for a 'picture element', and describes</a:t>
            </a:r>
            <a:br>
              <a:rPr lang="en-US" altLang="en-US" sz="1600" dirty="0">
                <a:solidFill>
                  <a:schemeClr val="bg1">
                    <a:lumMod val="50000"/>
                  </a:schemeClr>
                </a:solidFill>
                <a:latin typeface="Arial"/>
                <a:cs typeface="Arial"/>
              </a:rPr>
            </a:br>
            <a:r>
              <a:rPr lang="en-US" altLang="en-US" sz="1600" dirty="0">
                <a:solidFill>
                  <a:schemeClr val="bg1">
                    <a:lumMod val="50000"/>
                  </a:schemeClr>
                </a:solidFill>
                <a:latin typeface="Arial"/>
                <a:cs typeface="Arial"/>
              </a:rPr>
              <a:t>a point on a display screen…</a:t>
            </a:r>
          </a:p>
        </p:txBody>
      </p:sp>
      <p:sp>
        <p:nvSpPr>
          <p:cNvPr id="21506" name="Rectangle 3"/>
          <p:cNvSpPr>
            <a:spLocks noGrp="1" noChangeArrowheads="1"/>
          </p:cNvSpPr>
          <p:nvPr>
            <p:ph type="title" idx="4294967295"/>
          </p:nvPr>
        </p:nvSpPr>
        <p:spPr>
          <a:xfrm>
            <a:off x="457200" y="283464"/>
            <a:ext cx="9144000" cy="838200"/>
          </a:xfrm>
          <a:prstGeom prst="rect">
            <a:avLst/>
          </a:prstGeom>
        </p:spPr>
        <p:txBody>
          <a:bodyPr/>
          <a:lstStyle/>
          <a:p>
            <a:pPr algn="l"/>
            <a:r>
              <a:rPr lang="en-US" altLang="en-US" sz="2400" b="1" dirty="0" smtClean="0">
                <a:solidFill>
                  <a:srgbClr val="0899A3"/>
                </a:solidFill>
                <a:latin typeface="Arial" charset="0"/>
                <a:ea typeface="Arial" charset="0"/>
                <a:cs typeface="Arial" charset="0"/>
              </a:rPr>
              <a:t>What is Resolution?</a:t>
            </a:r>
          </a:p>
        </p:txBody>
      </p:sp>
      <p:sp>
        <p:nvSpPr>
          <p:cNvPr id="21507" name="Text Box 4"/>
          <p:cNvSpPr txBox="1">
            <a:spLocks noChangeArrowheads="1"/>
          </p:cNvSpPr>
          <p:nvPr/>
        </p:nvSpPr>
        <p:spPr bwMode="auto">
          <a:xfrm>
            <a:off x="457200" y="2787650"/>
            <a:ext cx="8077200" cy="785343"/>
          </a:xfrm>
          <a:prstGeom prst="rect">
            <a:avLst/>
          </a:prstGeom>
          <a:noFill/>
          <a:ln w="9525" algn="ctr">
            <a:noFill/>
            <a:miter lim="800000"/>
            <a:headEnd/>
            <a:tailEnd/>
          </a:ln>
        </p:spPr>
        <p:txBody>
          <a:bodyPr>
            <a:spAutoFit/>
          </a:bodyPr>
          <a:lstStyle/>
          <a:p>
            <a:pPr marL="342900" indent="-342900" eaLnBrk="0" hangingPunct="0">
              <a:lnSpc>
                <a:spcPct val="150000"/>
              </a:lnSpc>
              <a:spcBef>
                <a:spcPct val="20000"/>
              </a:spcBef>
              <a:buClr>
                <a:srgbClr val="0798A3"/>
              </a:buClr>
              <a:buFont typeface="Arial" pitchFamily="34" charset="0"/>
              <a:buChar char="˃"/>
              <a:defRPr/>
            </a:pPr>
            <a:r>
              <a:rPr lang="en-US" altLang="en-US" sz="1600" dirty="0">
                <a:solidFill>
                  <a:schemeClr val="bg1">
                    <a:lumMod val="50000"/>
                  </a:schemeClr>
                </a:solidFill>
                <a:latin typeface="Arial"/>
                <a:cs typeface="Arial"/>
              </a:rPr>
              <a:t> Resolution: The total number of pixels in an image… also described by     pixels per length, such as pixels per inch.</a:t>
            </a:r>
          </a:p>
        </p:txBody>
      </p:sp>
      <p:sp>
        <p:nvSpPr>
          <p:cNvPr id="21508" name="Text Box 6"/>
          <p:cNvSpPr txBox="1">
            <a:spLocks noChangeArrowheads="1"/>
          </p:cNvSpPr>
          <p:nvPr/>
        </p:nvSpPr>
        <p:spPr bwMode="auto">
          <a:xfrm>
            <a:off x="457200" y="933450"/>
            <a:ext cx="5486400" cy="369332"/>
          </a:xfrm>
          <a:prstGeom prst="rect">
            <a:avLst/>
          </a:prstGeom>
          <a:noFill/>
          <a:ln w="9525" algn="ctr">
            <a:noFill/>
            <a:miter lim="800000"/>
            <a:headEnd/>
            <a:tailEnd/>
          </a:ln>
        </p:spPr>
        <p:txBody>
          <a:bodyPr>
            <a:spAutoFit/>
          </a:bodyPr>
          <a:lstStyle/>
          <a:p>
            <a:pPr eaLnBrk="0" hangingPunct="0">
              <a:spcBef>
                <a:spcPct val="50000"/>
              </a:spcBef>
            </a:pPr>
            <a:r>
              <a:rPr lang="en-US" dirty="0">
                <a:solidFill>
                  <a:schemeClr val="tx1">
                    <a:lumMod val="65000"/>
                    <a:lumOff val="35000"/>
                  </a:schemeClr>
                </a:solidFill>
                <a:ea typeface="Arial" charset="0"/>
                <a:cs typeface="Arial" charset="0"/>
              </a:rPr>
              <a:t>It’s all about the pixels…</a:t>
            </a:r>
          </a:p>
        </p:txBody>
      </p:sp>
      <p:pic>
        <p:nvPicPr>
          <p:cNvPr id="21509" name="Picture 7"/>
          <p:cNvPicPr>
            <a:picLocks noChangeAspect="1" noChangeArrowheads="1"/>
          </p:cNvPicPr>
          <p:nvPr/>
        </p:nvPicPr>
        <p:blipFill>
          <a:blip r:embed="rId3" cstate="print"/>
          <a:srcRect/>
          <a:stretch>
            <a:fillRect/>
          </a:stretch>
        </p:blipFill>
        <p:spPr bwMode="auto">
          <a:xfrm>
            <a:off x="6184900" y="385293"/>
            <a:ext cx="2133600" cy="2133600"/>
          </a:xfrm>
          <a:prstGeom prst="rect">
            <a:avLst/>
          </a:prstGeom>
          <a:noFill/>
          <a:ln w="9525">
            <a:noFill/>
            <a:miter lim="800000"/>
            <a:headEnd/>
            <a:tailEnd/>
          </a:ln>
        </p:spPr>
      </p:pic>
      <p:grpSp>
        <p:nvGrpSpPr>
          <p:cNvPr id="2" name="Group 19"/>
          <p:cNvGrpSpPr>
            <a:grpSpLocks/>
          </p:cNvGrpSpPr>
          <p:nvPr/>
        </p:nvGrpSpPr>
        <p:grpSpPr bwMode="auto">
          <a:xfrm>
            <a:off x="1295400" y="4413250"/>
            <a:ext cx="6537325" cy="1327150"/>
            <a:chOff x="816" y="2870"/>
            <a:chExt cx="4118" cy="836"/>
          </a:xfrm>
        </p:grpSpPr>
        <p:sp>
          <p:nvSpPr>
            <p:cNvPr id="21511" name="Text Box 5"/>
            <p:cNvSpPr txBox="1">
              <a:spLocks noChangeArrowheads="1"/>
            </p:cNvSpPr>
            <p:nvPr/>
          </p:nvSpPr>
          <p:spPr bwMode="auto">
            <a:xfrm>
              <a:off x="1526" y="2903"/>
              <a:ext cx="116" cy="231"/>
            </a:xfrm>
            <a:prstGeom prst="rect">
              <a:avLst/>
            </a:prstGeom>
            <a:noFill/>
            <a:ln w="9525">
              <a:noFill/>
              <a:miter lim="800000"/>
              <a:headEnd/>
              <a:tailEnd/>
            </a:ln>
          </p:spPr>
          <p:txBody>
            <a:bodyPr wrap="none">
              <a:spAutoFit/>
            </a:bodyPr>
            <a:lstStyle/>
            <a:p>
              <a:endParaRPr lang="en-US" sz="1800"/>
            </a:p>
          </p:txBody>
        </p:sp>
        <p:pic>
          <p:nvPicPr>
            <p:cNvPr id="21512" name="Picture 10"/>
            <p:cNvPicPr>
              <a:picLocks noChangeAspect="1" noChangeArrowheads="1"/>
            </p:cNvPicPr>
            <p:nvPr/>
          </p:nvPicPr>
          <p:blipFill>
            <a:blip r:embed="rId4" cstate="print"/>
            <a:srcRect/>
            <a:stretch>
              <a:fillRect/>
            </a:stretch>
          </p:blipFill>
          <p:spPr bwMode="auto">
            <a:xfrm>
              <a:off x="825" y="2976"/>
              <a:ext cx="4109" cy="582"/>
            </a:xfrm>
            <a:prstGeom prst="rect">
              <a:avLst/>
            </a:prstGeom>
            <a:noFill/>
            <a:ln w="9525">
              <a:noFill/>
              <a:miter lim="800000"/>
              <a:headEnd/>
              <a:tailEnd/>
            </a:ln>
          </p:spPr>
        </p:pic>
        <p:sp>
          <p:nvSpPr>
            <p:cNvPr id="21513" name="Text Box 11"/>
            <p:cNvSpPr txBox="1">
              <a:spLocks noChangeArrowheads="1"/>
            </p:cNvSpPr>
            <p:nvPr/>
          </p:nvSpPr>
          <p:spPr bwMode="auto">
            <a:xfrm>
              <a:off x="816" y="2870"/>
              <a:ext cx="288" cy="154"/>
            </a:xfrm>
            <a:prstGeom prst="rect">
              <a:avLst/>
            </a:prstGeom>
            <a:noFill/>
            <a:ln w="9525">
              <a:noFill/>
              <a:miter lim="800000"/>
              <a:headEnd/>
              <a:tailEnd/>
            </a:ln>
          </p:spPr>
          <p:txBody>
            <a:bodyPr>
              <a:spAutoFit/>
            </a:bodyPr>
            <a:lstStyle/>
            <a:p>
              <a:r>
                <a:rPr lang="en-US" sz="1000" b="1"/>
                <a:t>1x1</a:t>
              </a:r>
            </a:p>
          </p:txBody>
        </p:sp>
        <p:sp>
          <p:nvSpPr>
            <p:cNvPr id="21514" name="Text Box 12"/>
            <p:cNvSpPr txBox="1">
              <a:spLocks noChangeArrowheads="1"/>
            </p:cNvSpPr>
            <p:nvPr/>
          </p:nvSpPr>
          <p:spPr bwMode="auto">
            <a:xfrm>
              <a:off x="1440" y="2870"/>
              <a:ext cx="288" cy="154"/>
            </a:xfrm>
            <a:prstGeom prst="rect">
              <a:avLst/>
            </a:prstGeom>
            <a:noFill/>
            <a:ln w="9525">
              <a:noFill/>
              <a:miter lim="800000"/>
              <a:headEnd/>
              <a:tailEnd/>
            </a:ln>
          </p:spPr>
          <p:txBody>
            <a:bodyPr>
              <a:spAutoFit/>
            </a:bodyPr>
            <a:lstStyle/>
            <a:p>
              <a:r>
                <a:rPr lang="en-US" sz="1000" b="1"/>
                <a:t>2x2</a:t>
              </a:r>
            </a:p>
          </p:txBody>
        </p:sp>
        <p:sp>
          <p:nvSpPr>
            <p:cNvPr id="21515" name="Text Box 13"/>
            <p:cNvSpPr txBox="1">
              <a:spLocks noChangeArrowheads="1"/>
            </p:cNvSpPr>
            <p:nvPr/>
          </p:nvSpPr>
          <p:spPr bwMode="auto">
            <a:xfrm>
              <a:off x="2016" y="2870"/>
              <a:ext cx="288" cy="154"/>
            </a:xfrm>
            <a:prstGeom prst="rect">
              <a:avLst/>
            </a:prstGeom>
            <a:noFill/>
            <a:ln w="9525">
              <a:noFill/>
              <a:miter lim="800000"/>
              <a:headEnd/>
              <a:tailEnd/>
            </a:ln>
          </p:spPr>
          <p:txBody>
            <a:bodyPr>
              <a:spAutoFit/>
            </a:bodyPr>
            <a:lstStyle/>
            <a:p>
              <a:r>
                <a:rPr lang="en-US" sz="1000" b="1"/>
                <a:t>5x5</a:t>
              </a:r>
            </a:p>
          </p:txBody>
        </p:sp>
        <p:sp>
          <p:nvSpPr>
            <p:cNvPr id="21516" name="Text Box 14"/>
            <p:cNvSpPr txBox="1">
              <a:spLocks noChangeArrowheads="1"/>
            </p:cNvSpPr>
            <p:nvPr/>
          </p:nvSpPr>
          <p:spPr bwMode="auto">
            <a:xfrm>
              <a:off x="2592" y="2870"/>
              <a:ext cx="384" cy="154"/>
            </a:xfrm>
            <a:prstGeom prst="rect">
              <a:avLst/>
            </a:prstGeom>
            <a:noFill/>
            <a:ln w="9525">
              <a:noFill/>
              <a:miter lim="800000"/>
              <a:headEnd/>
              <a:tailEnd/>
            </a:ln>
          </p:spPr>
          <p:txBody>
            <a:bodyPr>
              <a:spAutoFit/>
            </a:bodyPr>
            <a:lstStyle/>
            <a:p>
              <a:r>
                <a:rPr lang="en-US" sz="1000" b="1"/>
                <a:t>10x10</a:t>
              </a:r>
            </a:p>
          </p:txBody>
        </p:sp>
        <p:sp>
          <p:nvSpPr>
            <p:cNvPr id="21517" name="Text Box 15"/>
            <p:cNvSpPr txBox="1">
              <a:spLocks noChangeArrowheads="1"/>
            </p:cNvSpPr>
            <p:nvPr/>
          </p:nvSpPr>
          <p:spPr bwMode="auto">
            <a:xfrm>
              <a:off x="3168" y="2870"/>
              <a:ext cx="384" cy="154"/>
            </a:xfrm>
            <a:prstGeom prst="rect">
              <a:avLst/>
            </a:prstGeom>
            <a:noFill/>
            <a:ln w="9525">
              <a:noFill/>
              <a:miter lim="800000"/>
              <a:headEnd/>
              <a:tailEnd/>
            </a:ln>
          </p:spPr>
          <p:txBody>
            <a:bodyPr>
              <a:spAutoFit/>
            </a:bodyPr>
            <a:lstStyle/>
            <a:p>
              <a:r>
                <a:rPr lang="en-US" sz="1000" b="1"/>
                <a:t>20x20</a:t>
              </a:r>
            </a:p>
          </p:txBody>
        </p:sp>
        <p:sp>
          <p:nvSpPr>
            <p:cNvPr id="21518" name="Text Box 16"/>
            <p:cNvSpPr txBox="1">
              <a:spLocks noChangeArrowheads="1"/>
            </p:cNvSpPr>
            <p:nvPr/>
          </p:nvSpPr>
          <p:spPr bwMode="auto">
            <a:xfrm>
              <a:off x="3744" y="2870"/>
              <a:ext cx="336" cy="154"/>
            </a:xfrm>
            <a:prstGeom prst="rect">
              <a:avLst/>
            </a:prstGeom>
            <a:noFill/>
            <a:ln w="9525">
              <a:noFill/>
              <a:miter lim="800000"/>
              <a:headEnd/>
              <a:tailEnd/>
            </a:ln>
          </p:spPr>
          <p:txBody>
            <a:bodyPr>
              <a:spAutoFit/>
            </a:bodyPr>
            <a:lstStyle/>
            <a:p>
              <a:r>
                <a:rPr lang="en-US" sz="1000" b="1"/>
                <a:t>50x50</a:t>
              </a:r>
            </a:p>
          </p:txBody>
        </p:sp>
        <p:sp>
          <p:nvSpPr>
            <p:cNvPr id="21519" name="Text Box 17"/>
            <p:cNvSpPr txBox="1">
              <a:spLocks noChangeArrowheads="1"/>
            </p:cNvSpPr>
            <p:nvPr/>
          </p:nvSpPr>
          <p:spPr bwMode="auto">
            <a:xfrm>
              <a:off x="4320" y="2870"/>
              <a:ext cx="432" cy="154"/>
            </a:xfrm>
            <a:prstGeom prst="rect">
              <a:avLst/>
            </a:prstGeom>
            <a:noFill/>
            <a:ln w="9525">
              <a:noFill/>
              <a:miter lim="800000"/>
              <a:headEnd/>
              <a:tailEnd/>
            </a:ln>
          </p:spPr>
          <p:txBody>
            <a:bodyPr>
              <a:spAutoFit/>
            </a:bodyPr>
            <a:lstStyle/>
            <a:p>
              <a:r>
                <a:rPr lang="en-US" sz="1000" b="1"/>
                <a:t>100x100</a:t>
              </a:r>
            </a:p>
          </p:txBody>
        </p:sp>
        <p:sp>
          <p:nvSpPr>
            <p:cNvPr id="21520" name="Text Box 18"/>
            <p:cNvSpPr txBox="1">
              <a:spLocks noChangeArrowheads="1"/>
            </p:cNvSpPr>
            <p:nvPr/>
          </p:nvSpPr>
          <p:spPr bwMode="auto">
            <a:xfrm>
              <a:off x="1827" y="3552"/>
              <a:ext cx="2105" cy="154"/>
            </a:xfrm>
            <a:prstGeom prst="rect">
              <a:avLst/>
            </a:prstGeom>
            <a:noFill/>
            <a:ln w="9525">
              <a:noFill/>
              <a:miter lim="800000"/>
              <a:headEnd/>
              <a:tailEnd/>
            </a:ln>
          </p:spPr>
          <p:txBody>
            <a:bodyPr wrap="none">
              <a:spAutoFit/>
            </a:bodyPr>
            <a:lstStyle/>
            <a:p>
              <a:r>
                <a:rPr lang="en-US" sz="1000" b="1"/>
                <a:t>Illustration of the letter R at varying pixels /inch (cm)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py of vga"/>
          <p:cNvPicPr>
            <a:picLocks noChangeAspect="1" noChangeArrowheads="1"/>
          </p:cNvPicPr>
          <p:nvPr/>
        </p:nvPicPr>
        <p:blipFill>
          <a:blip r:embed="rId2"/>
          <a:srcRect/>
          <a:stretch>
            <a:fillRect/>
          </a:stretch>
        </p:blipFill>
        <p:spPr bwMode="auto">
          <a:xfrm>
            <a:off x="3734439" y="2515184"/>
            <a:ext cx="1828800" cy="1371600"/>
          </a:xfrm>
          <a:prstGeom prst="rect">
            <a:avLst/>
          </a:prstGeom>
          <a:noFill/>
          <a:ln w="9525">
            <a:solidFill>
              <a:schemeClr val="tx1"/>
            </a:solidFill>
            <a:miter lim="800000"/>
            <a:headEnd/>
            <a:tailEnd/>
          </a:ln>
        </p:spPr>
      </p:pic>
      <p:pic>
        <p:nvPicPr>
          <p:cNvPr id="7" name="Picture 6" descr="Copy of hdtv"/>
          <p:cNvPicPr>
            <a:picLocks noChangeAspect="1" noChangeArrowheads="1"/>
          </p:cNvPicPr>
          <p:nvPr/>
        </p:nvPicPr>
        <p:blipFill>
          <a:blip r:embed="rId3"/>
          <a:srcRect/>
          <a:stretch>
            <a:fillRect/>
          </a:stretch>
        </p:blipFill>
        <p:spPr bwMode="auto">
          <a:xfrm>
            <a:off x="2614586" y="2013605"/>
            <a:ext cx="4114800" cy="2314575"/>
          </a:xfrm>
          <a:prstGeom prst="rect">
            <a:avLst/>
          </a:prstGeom>
          <a:noFill/>
          <a:ln w="9525">
            <a:solidFill>
              <a:schemeClr val="tx1"/>
            </a:solidFill>
            <a:miter lim="800000"/>
            <a:headEnd/>
            <a:tailEnd/>
          </a:ln>
        </p:spPr>
      </p:pic>
      <p:pic>
        <p:nvPicPr>
          <p:cNvPr id="8" name="Picture 7" descr="Copy of 2m"/>
          <p:cNvPicPr>
            <a:picLocks noChangeAspect="1" noChangeArrowheads="1"/>
          </p:cNvPicPr>
          <p:nvPr/>
        </p:nvPicPr>
        <p:blipFill>
          <a:blip r:embed="rId4"/>
          <a:srcRect/>
          <a:stretch>
            <a:fillRect/>
          </a:stretch>
        </p:blipFill>
        <p:spPr bwMode="auto">
          <a:xfrm>
            <a:off x="2085975" y="1207669"/>
            <a:ext cx="5562600" cy="4171950"/>
          </a:xfrm>
          <a:prstGeom prst="rect">
            <a:avLst/>
          </a:prstGeom>
          <a:noFill/>
          <a:ln w="9525">
            <a:solidFill>
              <a:schemeClr val="tx1"/>
            </a:solidFill>
            <a:miter lim="800000"/>
            <a:headEnd/>
            <a:tailEnd/>
          </a:ln>
        </p:spPr>
      </p:pic>
      <p:pic>
        <p:nvPicPr>
          <p:cNvPr id="9" name="Picture 8" descr="Copy of 3m"/>
          <p:cNvPicPr>
            <a:picLocks noChangeAspect="1" noChangeArrowheads="1"/>
          </p:cNvPicPr>
          <p:nvPr/>
        </p:nvPicPr>
        <p:blipFill>
          <a:blip r:embed="rId5"/>
          <a:srcRect/>
          <a:stretch>
            <a:fillRect/>
          </a:stretch>
        </p:blipFill>
        <p:spPr bwMode="auto">
          <a:xfrm>
            <a:off x="1368771" y="606425"/>
            <a:ext cx="6934200" cy="5200650"/>
          </a:xfrm>
          <a:prstGeom prst="rect">
            <a:avLst/>
          </a:prstGeom>
          <a:noFill/>
          <a:ln w="9525">
            <a:solidFill>
              <a:schemeClr val="tx1"/>
            </a:solidFill>
            <a:miter lim="800000"/>
            <a:headEnd/>
            <a:tailEnd/>
          </a:ln>
        </p:spPr>
      </p:pic>
      <p:grpSp>
        <p:nvGrpSpPr>
          <p:cNvPr id="2" name="Group 10"/>
          <p:cNvGrpSpPr/>
          <p:nvPr/>
        </p:nvGrpSpPr>
        <p:grpSpPr>
          <a:xfrm>
            <a:off x="-712678" y="0"/>
            <a:ext cx="10617091" cy="7407275"/>
            <a:chOff x="-712678" y="0"/>
            <a:chExt cx="10617091" cy="7407275"/>
          </a:xfrm>
        </p:grpSpPr>
        <p:pic>
          <p:nvPicPr>
            <p:cNvPr id="34818" name="Picture 7" descr="5m"/>
            <p:cNvPicPr>
              <a:picLocks noChangeAspect="1" noChangeArrowheads="1"/>
            </p:cNvPicPr>
            <p:nvPr/>
          </p:nvPicPr>
          <p:blipFill>
            <a:blip r:embed="rId6"/>
            <a:srcRect/>
            <a:stretch>
              <a:fillRect/>
            </a:stretch>
          </p:blipFill>
          <p:spPr bwMode="auto">
            <a:xfrm>
              <a:off x="-712678" y="0"/>
              <a:ext cx="10255251" cy="7407275"/>
            </a:xfrm>
            <a:prstGeom prst="rect">
              <a:avLst/>
            </a:prstGeom>
            <a:noFill/>
            <a:ln w="9525">
              <a:noFill/>
              <a:miter lim="800000"/>
              <a:headEnd/>
              <a:tailEnd/>
            </a:ln>
          </p:spPr>
        </p:pic>
        <p:grpSp>
          <p:nvGrpSpPr>
            <p:cNvPr id="3" name="Group 9"/>
            <p:cNvGrpSpPr/>
            <p:nvPr/>
          </p:nvGrpSpPr>
          <p:grpSpPr>
            <a:xfrm>
              <a:off x="7648575" y="5797550"/>
              <a:ext cx="2255838" cy="317500"/>
              <a:chOff x="7648575" y="5797550"/>
              <a:chExt cx="2255838" cy="317500"/>
            </a:xfrm>
          </p:grpSpPr>
          <p:sp>
            <p:nvSpPr>
              <p:cNvPr id="4" name="Rectangle 3"/>
              <p:cNvSpPr/>
              <p:nvPr/>
            </p:nvSpPr>
            <p:spPr>
              <a:xfrm>
                <a:off x="7648575" y="5807075"/>
                <a:ext cx="2255838" cy="307975"/>
              </a:xfrm>
              <a:prstGeom prst="rect">
                <a:avLst/>
              </a:prstGeom>
              <a:solidFill>
                <a:srgbClr val="0798A3">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20" name="TextBox 2"/>
              <p:cNvSpPr txBox="1">
                <a:spLocks noChangeArrowheads="1"/>
              </p:cNvSpPr>
              <p:nvPr/>
            </p:nvSpPr>
            <p:spPr bwMode="auto">
              <a:xfrm>
                <a:off x="7658100" y="5797550"/>
                <a:ext cx="1152525" cy="307975"/>
              </a:xfrm>
              <a:prstGeom prst="rect">
                <a:avLst/>
              </a:prstGeom>
              <a:noFill/>
              <a:ln w="9525">
                <a:noFill/>
                <a:miter lim="800000"/>
                <a:headEnd/>
                <a:tailEnd/>
              </a:ln>
            </p:spPr>
            <p:txBody>
              <a:bodyPr wrap="none">
                <a:prstTxWarp prst="textNoShape">
                  <a:avLst/>
                </a:prstTxWarp>
                <a:spAutoFit/>
              </a:bodyPr>
              <a:lstStyle/>
              <a:p>
                <a:r>
                  <a:rPr lang="en-US" sz="1400" dirty="0">
                    <a:solidFill>
                      <a:schemeClr val="bg1"/>
                    </a:solidFill>
                  </a:rPr>
                  <a:t>5 megapixel</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3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23" presetClass="entr" presetSubtype="16" fill="hold" nodeType="afterEffect">
                                  <p:stCondLst>
                                    <p:cond delay="3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0"/>
                            </p:stCondLst>
                            <p:childTnLst>
                              <p:par>
                                <p:cTn id="15" presetID="23" presetClass="entr" presetSubtype="16" fill="hold" nodeType="afterEffect">
                                  <p:stCondLst>
                                    <p:cond delay="3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15000"/>
                            </p:stCondLst>
                            <p:childTnLst>
                              <p:par>
                                <p:cTn id="20" presetID="23" presetClass="entr" presetSubtype="16" fill="hold" nodeType="afterEffect">
                                  <p:stCondLst>
                                    <p:cond delay="300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0" fill="hold"/>
                                        <p:tgtEl>
                                          <p:spTgt spid="2"/>
                                        </p:tgtEl>
                                        <p:attrNameLst>
                                          <p:attrName>ppt_w</p:attrName>
                                        </p:attrNameLst>
                                      </p:cBhvr>
                                      <p:tavLst>
                                        <p:tav tm="0">
                                          <p:val>
                                            <p:fltVal val="0"/>
                                          </p:val>
                                        </p:tav>
                                        <p:tav tm="100000">
                                          <p:val>
                                            <p:strVal val="#ppt_w"/>
                                          </p:val>
                                        </p:tav>
                                      </p:tavLst>
                                    </p:anim>
                                    <p:anim calcmode="lin" valueType="num">
                                      <p:cBhvr>
                                        <p:cTn id="23"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4903</TotalTime>
  <Words>3503</Words>
  <Application>Microsoft Office PowerPoint</Application>
  <PresentationFormat>On-screen Show (4:3)</PresentationFormat>
  <Paragraphs>803</Paragraphs>
  <Slides>73</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Image</vt:lpstr>
      <vt:lpstr>Slide 1</vt:lpstr>
      <vt:lpstr>Slide 2</vt:lpstr>
      <vt:lpstr>Slide 3</vt:lpstr>
      <vt:lpstr>Slide 4</vt:lpstr>
      <vt:lpstr>Benefits of Megapixel Resolution</vt:lpstr>
      <vt:lpstr>Why IQinVision </vt:lpstr>
      <vt:lpstr>Slide 7</vt:lpstr>
      <vt:lpstr>What is Resolution?</vt:lpstr>
      <vt:lpstr>Slide 9</vt:lpstr>
      <vt:lpstr>Megapixel Resolution = Greater Digital  Zoom Image Detail</vt:lpstr>
      <vt:lpstr>Slide 11</vt:lpstr>
      <vt:lpstr>Slide 12</vt:lpstr>
      <vt:lpstr>Slide 13</vt:lpstr>
      <vt:lpstr>Pixels-per-Foot/Meter Calculator </vt:lpstr>
      <vt:lpstr>Slide 15</vt:lpstr>
      <vt:lpstr>Digital Pan/Tilt/Zoom</vt:lpstr>
      <vt:lpstr>IQeye Digital PTZ </vt:lpstr>
      <vt:lpstr>CAMEO</vt:lpstr>
      <vt:lpstr>Zoom in with IQ Video Quality</vt:lpstr>
      <vt:lpstr>Slide 20</vt:lpstr>
      <vt:lpstr>Slide 21</vt:lpstr>
      <vt:lpstr>Slide 22</vt:lpstr>
      <vt:lpstr>H.264 Considerations</vt:lpstr>
      <vt:lpstr>Slide 24</vt:lpstr>
      <vt:lpstr>Storage Calculator on Web</vt:lpstr>
      <vt:lpstr>Fewer cameras needed = lower TCO</vt:lpstr>
      <vt:lpstr>Megapixel Resolution = Replace Mechanical PTZ</vt:lpstr>
      <vt:lpstr>Slide 28</vt:lpstr>
      <vt:lpstr>Slide 29</vt:lpstr>
      <vt:lpstr>IQeye Camera Line -- Key Selling Points &amp; Features</vt:lpstr>
      <vt:lpstr>Key Selling Points and Features</vt:lpstr>
      <vt:lpstr>Slide 32</vt:lpstr>
      <vt:lpstr>IQ Sentinel Series</vt:lpstr>
      <vt:lpstr>Sentinel Series ease-of-installation</vt:lpstr>
      <vt:lpstr>Sentinel Series ease-of-installation</vt:lpstr>
      <vt:lpstr>Slide 36</vt:lpstr>
      <vt:lpstr>3 Series Camera</vt:lpstr>
      <vt:lpstr>Alliance Series</vt:lpstr>
      <vt:lpstr>Alliance-pro</vt:lpstr>
      <vt:lpstr>Alliance-mx </vt:lpstr>
      <vt:lpstr>Slide 41</vt:lpstr>
      <vt:lpstr>Camera Overview</vt:lpstr>
      <vt:lpstr>Slide 43</vt:lpstr>
      <vt:lpstr>Slide 44</vt:lpstr>
      <vt:lpstr>Slide 45</vt:lpstr>
      <vt:lpstr>Slide 46</vt:lpstr>
      <vt:lpstr>Slide 47</vt:lpstr>
      <vt:lpstr>IQtools </vt:lpstr>
      <vt:lpstr>Slide 49</vt:lpstr>
      <vt:lpstr>IQmanager</vt:lpstr>
      <vt:lpstr>IQaccess</vt:lpstr>
      <vt:lpstr>IQsentry </vt:lpstr>
      <vt:lpstr>IQcameo</vt:lpstr>
      <vt:lpstr>Slide 54</vt:lpstr>
      <vt:lpstr>Traditional NVR/VMS Solution</vt:lpstr>
      <vt:lpstr>What is DTS?</vt:lpstr>
      <vt:lpstr>What does a system consist of?</vt:lpstr>
      <vt:lpstr>DTS Configuration</vt:lpstr>
      <vt:lpstr>Slide 59</vt:lpstr>
      <vt:lpstr>Partners</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Company>IQinVision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 Lander</dc:creator>
  <cp:lastModifiedBy>Natalia Hoffman</cp:lastModifiedBy>
  <cp:revision>157</cp:revision>
  <dcterms:created xsi:type="dcterms:W3CDTF">2011-11-07T18:53:13Z</dcterms:created>
  <dcterms:modified xsi:type="dcterms:W3CDTF">2012-05-25T02:31:37Z</dcterms:modified>
</cp:coreProperties>
</file>